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3"/>
  </p:notesMasterIdLst>
  <p:sldIdLst>
    <p:sldId id="256" r:id="rId2"/>
    <p:sldId id="261" r:id="rId3"/>
    <p:sldId id="310" r:id="rId4"/>
    <p:sldId id="286" r:id="rId5"/>
    <p:sldId id="285" r:id="rId6"/>
    <p:sldId id="314" r:id="rId7"/>
    <p:sldId id="263" r:id="rId8"/>
    <p:sldId id="268" r:id="rId9"/>
    <p:sldId id="267" r:id="rId10"/>
    <p:sldId id="269" r:id="rId11"/>
    <p:sldId id="296" r:id="rId12"/>
    <p:sldId id="317" r:id="rId13"/>
    <p:sldId id="294" r:id="rId14"/>
    <p:sldId id="302" r:id="rId15"/>
    <p:sldId id="319" r:id="rId16"/>
    <p:sldId id="320" r:id="rId17"/>
    <p:sldId id="321" r:id="rId18"/>
    <p:sldId id="323" r:id="rId19"/>
    <p:sldId id="298" r:id="rId20"/>
    <p:sldId id="299" r:id="rId21"/>
    <p:sldId id="322" r:id="rId22"/>
    <p:sldId id="306" r:id="rId23"/>
    <p:sldId id="325" r:id="rId24"/>
    <p:sldId id="324" r:id="rId25"/>
    <p:sldId id="307" r:id="rId26"/>
    <p:sldId id="308" r:id="rId27"/>
    <p:sldId id="280" r:id="rId28"/>
    <p:sldId id="288" r:id="rId29"/>
    <p:sldId id="315" r:id="rId30"/>
    <p:sldId id="316" r:id="rId31"/>
    <p:sldId id="318" r:id="rId32"/>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77" autoAdjust="0"/>
    <p:restoredTop sz="94660"/>
  </p:normalViewPr>
  <p:slideViewPr>
    <p:cSldViewPr snapToGrid="0" snapToObjects="1">
      <p:cViewPr>
        <p:scale>
          <a:sx n="66" d="100"/>
          <a:sy n="66" d="100"/>
        </p:scale>
        <p:origin x="-2680" y="-12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notesMaster" Target="notesMasters/notesMaster1.xml"/><Relationship Id="rId34" Type="http://schemas.openxmlformats.org/officeDocument/2006/relationships/printerSettings" Target="printerSettings/printerSettings1.bin"/><Relationship Id="rId35" Type="http://schemas.openxmlformats.org/officeDocument/2006/relationships/presProps" Target="presProps.xml"/><Relationship Id="rId36" Type="http://schemas.openxmlformats.org/officeDocument/2006/relationships/viewProps" Target="viewProp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theme" Target="theme/theme1.xml"/><Relationship Id="rId38" Type="http://schemas.openxmlformats.org/officeDocument/2006/relationships/tableStyles" Target="tableStyles.xml"/><Relationship Id="rId41"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487FE97-22BF-A645-A47A-5735207AF31E}" type="datetimeFigureOut">
              <a:rPr lang="it-IT" smtClean="0"/>
              <a:t>25/09/17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65110B-47AE-B548-B40C-173790AD4C12}" type="slidenum">
              <a:rPr lang="it-IT" smtClean="0"/>
              <a:t>‹n.›</a:t>
            </a:fld>
            <a:endParaRPr lang="it-IT"/>
          </a:p>
        </p:txBody>
      </p:sp>
    </p:spTree>
    <p:extLst>
      <p:ext uri="{BB962C8B-B14F-4D97-AF65-F5344CB8AC3E}">
        <p14:creationId xmlns:p14="http://schemas.microsoft.com/office/powerpoint/2010/main" val="290669600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10"/>
          </p:nvPr>
        </p:nvSpPr>
        <p:spPr/>
        <p:txBody>
          <a:bodyPr/>
          <a:lstStyle/>
          <a:p>
            <a:fld id="{4165110B-47AE-B548-B40C-173790AD4C12}" type="slidenum">
              <a:rPr lang="it-IT" smtClean="0"/>
              <a:t>5</a:t>
            </a:fld>
            <a:endParaRPr lang="it-IT"/>
          </a:p>
        </p:txBody>
      </p:sp>
    </p:spTree>
    <p:extLst>
      <p:ext uri="{BB962C8B-B14F-4D97-AF65-F5344CB8AC3E}">
        <p14:creationId xmlns:p14="http://schemas.microsoft.com/office/powerpoint/2010/main" val="1316723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 xmlns:a16="http://schemas.microsoft.com/office/drawing/2014/main" id="{51A59EC1-76F8-45EC-86DD-41E1160D3471}"/>
              </a:ext>
            </a:extLst>
          </p:cNvPr>
          <p:cNvSpPr>
            <a:spLocks noGrp="1" noChangeArrowheads="1"/>
          </p:cNvSpPr>
          <p:nvPr>
            <p:ph type="sldNum" sz="quarter" idx="5"/>
          </p:nvPr>
        </p:nvSpPr>
        <p:spPr>
          <a:ln/>
        </p:spPr>
        <p:txBody>
          <a:bodyPr/>
          <a:lstStyle/>
          <a:p>
            <a:fld id="{F8122E8C-AB51-473A-84BA-CB6E036ADCC2}" type="slidenum">
              <a:rPr lang="it-IT" altLang="en-US"/>
              <a:pPr/>
              <a:t>8</a:t>
            </a:fld>
            <a:endParaRPr lang="it-IT" altLang="en-US"/>
          </a:p>
        </p:txBody>
      </p:sp>
      <p:sp>
        <p:nvSpPr>
          <p:cNvPr id="13314" name="Rectangle 2">
            <a:extLst>
              <a:ext uri="{FF2B5EF4-FFF2-40B4-BE49-F238E27FC236}">
                <a16:creationId xmlns="" xmlns:a16="http://schemas.microsoft.com/office/drawing/2014/main" id="{4F067007-0BC2-474F-9566-0C00A6F59D6F}"/>
              </a:ext>
            </a:extLst>
          </p:cNvPr>
          <p:cNvSpPr>
            <a:spLocks noChangeArrowheads="1"/>
          </p:cNvSpPr>
          <p:nvPr/>
        </p:nvSpPr>
        <p:spPr bwMode="auto">
          <a:xfrm>
            <a:off x="0" y="0"/>
            <a:ext cx="1588" cy="1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228" tIns="43614" rIns="87228" bIns="43614"/>
          <a:lstStyle>
            <a:lvl1pPr defTabSz="885825">
              <a:defRPr>
                <a:solidFill>
                  <a:schemeClr val="tx1"/>
                </a:solidFill>
                <a:latin typeface="Arial" panose="020B0604020202020204" pitchFamily="34" charset="0"/>
              </a:defRPr>
            </a:lvl1pPr>
            <a:lvl2pPr marL="442913" defTabSz="885825">
              <a:defRPr>
                <a:solidFill>
                  <a:schemeClr val="tx1"/>
                </a:solidFill>
                <a:latin typeface="Arial" panose="020B0604020202020204" pitchFamily="34" charset="0"/>
              </a:defRPr>
            </a:lvl2pPr>
            <a:lvl3pPr marL="885825" defTabSz="885825">
              <a:defRPr>
                <a:solidFill>
                  <a:schemeClr val="tx1"/>
                </a:solidFill>
                <a:latin typeface="Arial" panose="020B0604020202020204" pitchFamily="34" charset="0"/>
              </a:defRPr>
            </a:lvl3pPr>
            <a:lvl4pPr marL="1328738" defTabSz="885825">
              <a:defRPr>
                <a:solidFill>
                  <a:schemeClr val="tx1"/>
                </a:solidFill>
                <a:latin typeface="Arial" panose="020B0604020202020204" pitchFamily="34" charset="0"/>
              </a:defRPr>
            </a:lvl4pPr>
            <a:lvl5pPr marL="1773238" defTabSz="885825">
              <a:defRPr>
                <a:solidFill>
                  <a:schemeClr val="tx1"/>
                </a:solidFill>
                <a:latin typeface="Arial" panose="020B0604020202020204" pitchFamily="34" charset="0"/>
              </a:defRPr>
            </a:lvl5pPr>
            <a:lvl6pPr marL="2230438" defTabSz="885825" fontAlgn="base">
              <a:spcBef>
                <a:spcPct val="0"/>
              </a:spcBef>
              <a:spcAft>
                <a:spcPct val="0"/>
              </a:spcAft>
              <a:defRPr>
                <a:solidFill>
                  <a:schemeClr val="tx1"/>
                </a:solidFill>
                <a:latin typeface="Arial" panose="020B0604020202020204" pitchFamily="34" charset="0"/>
              </a:defRPr>
            </a:lvl6pPr>
            <a:lvl7pPr marL="2687638" defTabSz="885825" fontAlgn="base">
              <a:spcBef>
                <a:spcPct val="0"/>
              </a:spcBef>
              <a:spcAft>
                <a:spcPct val="0"/>
              </a:spcAft>
              <a:defRPr>
                <a:solidFill>
                  <a:schemeClr val="tx1"/>
                </a:solidFill>
                <a:latin typeface="Arial" panose="020B0604020202020204" pitchFamily="34" charset="0"/>
              </a:defRPr>
            </a:lvl7pPr>
            <a:lvl8pPr marL="3144838" defTabSz="885825" fontAlgn="base">
              <a:spcBef>
                <a:spcPct val="0"/>
              </a:spcBef>
              <a:spcAft>
                <a:spcPct val="0"/>
              </a:spcAft>
              <a:defRPr>
                <a:solidFill>
                  <a:schemeClr val="tx1"/>
                </a:solidFill>
                <a:latin typeface="Arial" panose="020B0604020202020204" pitchFamily="34" charset="0"/>
              </a:defRPr>
            </a:lvl8pPr>
            <a:lvl9pPr marL="3602038" defTabSz="885825" fontAlgn="base">
              <a:spcBef>
                <a:spcPct val="0"/>
              </a:spcBef>
              <a:spcAft>
                <a:spcPct val="0"/>
              </a:spcAft>
              <a:defRPr>
                <a:solidFill>
                  <a:schemeClr val="tx1"/>
                </a:solidFill>
                <a:latin typeface="Arial" panose="020B0604020202020204" pitchFamily="34" charset="0"/>
              </a:defRPr>
            </a:lvl9pPr>
          </a:lstStyle>
          <a:p>
            <a:pPr hangingPunct="0">
              <a:buClr>
                <a:srgbClr val="000000"/>
              </a:buClr>
              <a:buSzPct val="100000"/>
              <a:buFont typeface="Times New Roman" panose="02020603050405020304" pitchFamily="18" charset="0"/>
              <a:buNone/>
            </a:pPr>
            <a:fld id="{50836205-01F5-478D-9C9F-C06E80093893}" type="slidenum">
              <a:rPr lang="it-IT" altLang="en-US" sz="2300">
                <a:solidFill>
                  <a:srgbClr val="FFFFFF"/>
                </a:solidFill>
                <a:latin typeface="Times New Roman" panose="02020603050405020304" pitchFamily="18" charset="0"/>
                <a:cs typeface="DejaVu Sans" pitchFamily="34" charset="0"/>
              </a:rPr>
              <a:pPr hangingPunct="0">
                <a:buClr>
                  <a:srgbClr val="000000"/>
                </a:buClr>
                <a:buSzPct val="100000"/>
                <a:buFont typeface="Times New Roman" panose="02020603050405020304" pitchFamily="18" charset="0"/>
                <a:buNone/>
              </a:pPr>
              <a:t>8</a:t>
            </a:fld>
            <a:endParaRPr lang="it-IT" altLang="en-US" sz="2300">
              <a:solidFill>
                <a:srgbClr val="FFFFFF"/>
              </a:solidFill>
              <a:latin typeface="Times New Roman" panose="02020603050405020304" pitchFamily="18" charset="0"/>
              <a:cs typeface="DejaVu Sans" pitchFamily="34" charset="0"/>
            </a:endParaRPr>
          </a:p>
        </p:txBody>
      </p:sp>
      <p:sp>
        <p:nvSpPr>
          <p:cNvPr id="13315" name="Rectangle 3">
            <a:extLst>
              <a:ext uri="{FF2B5EF4-FFF2-40B4-BE49-F238E27FC236}">
                <a16:creationId xmlns="" xmlns:a16="http://schemas.microsoft.com/office/drawing/2014/main" id="{DC28530E-071B-4EC3-BAA2-4A6942D79775}"/>
              </a:ext>
            </a:extLst>
          </p:cNvPr>
          <p:cNvSpPr txBox="1">
            <a:spLocks noGrp="1" noChangeArrowheads="1"/>
          </p:cNvSpPr>
          <p:nvPr>
            <p:ph type="body"/>
          </p:nvPr>
        </p:nvSpPr>
        <p:spPr>
          <a:xfrm>
            <a:off x="685800" y="4343400"/>
            <a:ext cx="5487988" cy="4203700"/>
          </a:xfrm>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p>
        </p:txBody>
      </p:sp>
    </p:spTree>
    <p:extLst>
      <p:ext uri="{BB962C8B-B14F-4D97-AF65-F5344CB8AC3E}">
        <p14:creationId xmlns:p14="http://schemas.microsoft.com/office/powerpoint/2010/main" val="2177164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 name="Rectangle 7">
            <a:extLst>
              <a:ext uri="{FF2B5EF4-FFF2-40B4-BE49-F238E27FC236}">
                <a16:creationId xmlns="" xmlns:a16="http://schemas.microsoft.com/office/drawing/2014/main" id="{4A2FD22F-5CE3-4788-BBE6-E18F653E494B}"/>
              </a:ext>
            </a:extLst>
          </p:cNvPr>
          <p:cNvSpPr>
            <a:spLocks noGrp="1" noChangeArrowheads="1"/>
          </p:cNvSpPr>
          <p:nvPr>
            <p:ph type="sldNum" sz="quarter" idx="5"/>
          </p:nvPr>
        </p:nvSpPr>
        <p:spPr>
          <a:ln/>
        </p:spPr>
        <p:txBody>
          <a:bodyPr/>
          <a:lstStyle/>
          <a:p>
            <a:fld id="{5FA18724-6A0B-4D7B-9D10-8EB69623B340}" type="slidenum">
              <a:rPr lang="it-IT" altLang="en-US"/>
              <a:pPr/>
              <a:t>9</a:t>
            </a:fld>
            <a:endParaRPr lang="it-IT" altLang="en-US"/>
          </a:p>
        </p:txBody>
      </p:sp>
      <p:sp>
        <p:nvSpPr>
          <p:cNvPr id="11266" name="Rectangle 2">
            <a:extLst>
              <a:ext uri="{FF2B5EF4-FFF2-40B4-BE49-F238E27FC236}">
                <a16:creationId xmlns="" xmlns:a16="http://schemas.microsoft.com/office/drawing/2014/main" id="{661D24E2-5E2E-4DEF-AC60-0B0E87226561}"/>
              </a:ext>
            </a:extLst>
          </p:cNvPr>
          <p:cNvSpPr>
            <a:spLocks noChangeArrowheads="1"/>
          </p:cNvSpPr>
          <p:nvPr/>
        </p:nvSpPr>
        <p:spPr bwMode="auto">
          <a:xfrm>
            <a:off x="0" y="0"/>
            <a:ext cx="1588" cy="15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7228" tIns="43614" rIns="87228" bIns="43614"/>
          <a:lstStyle>
            <a:lvl1pPr defTabSz="885825">
              <a:defRPr>
                <a:solidFill>
                  <a:schemeClr val="tx1"/>
                </a:solidFill>
                <a:latin typeface="Arial" panose="020B0604020202020204" pitchFamily="34" charset="0"/>
              </a:defRPr>
            </a:lvl1pPr>
            <a:lvl2pPr marL="442913" defTabSz="885825">
              <a:defRPr>
                <a:solidFill>
                  <a:schemeClr val="tx1"/>
                </a:solidFill>
                <a:latin typeface="Arial" panose="020B0604020202020204" pitchFamily="34" charset="0"/>
              </a:defRPr>
            </a:lvl2pPr>
            <a:lvl3pPr marL="885825" defTabSz="885825">
              <a:defRPr>
                <a:solidFill>
                  <a:schemeClr val="tx1"/>
                </a:solidFill>
                <a:latin typeface="Arial" panose="020B0604020202020204" pitchFamily="34" charset="0"/>
              </a:defRPr>
            </a:lvl3pPr>
            <a:lvl4pPr marL="1328738" defTabSz="885825">
              <a:defRPr>
                <a:solidFill>
                  <a:schemeClr val="tx1"/>
                </a:solidFill>
                <a:latin typeface="Arial" panose="020B0604020202020204" pitchFamily="34" charset="0"/>
              </a:defRPr>
            </a:lvl4pPr>
            <a:lvl5pPr marL="1773238" defTabSz="885825">
              <a:defRPr>
                <a:solidFill>
                  <a:schemeClr val="tx1"/>
                </a:solidFill>
                <a:latin typeface="Arial" panose="020B0604020202020204" pitchFamily="34" charset="0"/>
              </a:defRPr>
            </a:lvl5pPr>
            <a:lvl6pPr marL="2230438" defTabSz="885825" fontAlgn="base">
              <a:spcBef>
                <a:spcPct val="0"/>
              </a:spcBef>
              <a:spcAft>
                <a:spcPct val="0"/>
              </a:spcAft>
              <a:defRPr>
                <a:solidFill>
                  <a:schemeClr val="tx1"/>
                </a:solidFill>
                <a:latin typeface="Arial" panose="020B0604020202020204" pitchFamily="34" charset="0"/>
              </a:defRPr>
            </a:lvl6pPr>
            <a:lvl7pPr marL="2687638" defTabSz="885825" fontAlgn="base">
              <a:spcBef>
                <a:spcPct val="0"/>
              </a:spcBef>
              <a:spcAft>
                <a:spcPct val="0"/>
              </a:spcAft>
              <a:defRPr>
                <a:solidFill>
                  <a:schemeClr val="tx1"/>
                </a:solidFill>
                <a:latin typeface="Arial" panose="020B0604020202020204" pitchFamily="34" charset="0"/>
              </a:defRPr>
            </a:lvl7pPr>
            <a:lvl8pPr marL="3144838" defTabSz="885825" fontAlgn="base">
              <a:spcBef>
                <a:spcPct val="0"/>
              </a:spcBef>
              <a:spcAft>
                <a:spcPct val="0"/>
              </a:spcAft>
              <a:defRPr>
                <a:solidFill>
                  <a:schemeClr val="tx1"/>
                </a:solidFill>
                <a:latin typeface="Arial" panose="020B0604020202020204" pitchFamily="34" charset="0"/>
              </a:defRPr>
            </a:lvl8pPr>
            <a:lvl9pPr marL="3602038" defTabSz="885825" fontAlgn="base">
              <a:spcBef>
                <a:spcPct val="0"/>
              </a:spcBef>
              <a:spcAft>
                <a:spcPct val="0"/>
              </a:spcAft>
              <a:defRPr>
                <a:solidFill>
                  <a:schemeClr val="tx1"/>
                </a:solidFill>
                <a:latin typeface="Arial" panose="020B0604020202020204" pitchFamily="34" charset="0"/>
              </a:defRPr>
            </a:lvl9pPr>
          </a:lstStyle>
          <a:p>
            <a:pPr hangingPunct="0">
              <a:buClr>
                <a:srgbClr val="000000"/>
              </a:buClr>
              <a:buSzPct val="100000"/>
              <a:buFont typeface="Times New Roman" panose="02020603050405020304" pitchFamily="18" charset="0"/>
              <a:buNone/>
            </a:pPr>
            <a:fld id="{78F495FD-2AB4-4BE2-BF92-6CD4CDD4D098}" type="slidenum">
              <a:rPr lang="it-IT" altLang="en-US" sz="2300">
                <a:solidFill>
                  <a:srgbClr val="FFFFFF"/>
                </a:solidFill>
                <a:latin typeface="Times New Roman" panose="02020603050405020304" pitchFamily="18" charset="0"/>
                <a:cs typeface="DejaVu Sans" pitchFamily="34" charset="0"/>
              </a:rPr>
              <a:pPr hangingPunct="0">
                <a:buClr>
                  <a:srgbClr val="000000"/>
                </a:buClr>
                <a:buSzPct val="100000"/>
                <a:buFont typeface="Times New Roman" panose="02020603050405020304" pitchFamily="18" charset="0"/>
                <a:buNone/>
              </a:pPr>
              <a:t>9</a:t>
            </a:fld>
            <a:endParaRPr lang="it-IT" altLang="en-US" sz="2300">
              <a:solidFill>
                <a:srgbClr val="FFFFFF"/>
              </a:solidFill>
              <a:latin typeface="Times New Roman" panose="02020603050405020304" pitchFamily="18" charset="0"/>
              <a:cs typeface="DejaVu Sans" pitchFamily="34" charset="0"/>
            </a:endParaRPr>
          </a:p>
        </p:txBody>
      </p:sp>
      <p:sp>
        <p:nvSpPr>
          <p:cNvPr id="11267" name="Rectangle 3">
            <a:extLst>
              <a:ext uri="{FF2B5EF4-FFF2-40B4-BE49-F238E27FC236}">
                <a16:creationId xmlns="" xmlns:a16="http://schemas.microsoft.com/office/drawing/2014/main" id="{0C918A63-5A43-43F0-8F4E-77A8B9DF742D}"/>
              </a:ext>
            </a:extLst>
          </p:cNvPr>
          <p:cNvSpPr txBox="1">
            <a:spLocks noGrp="1" noChangeArrowheads="1"/>
          </p:cNvSpPr>
          <p:nvPr>
            <p:ph type="body"/>
          </p:nvPr>
        </p:nvSpPr>
        <p:spPr>
          <a:xfrm>
            <a:off x="685800" y="4343400"/>
            <a:ext cx="5487988" cy="4203700"/>
          </a:xfrm>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altLang="en-US"/>
          </a:p>
        </p:txBody>
      </p:sp>
    </p:spTree>
    <p:extLst>
      <p:ext uri="{BB962C8B-B14F-4D97-AF65-F5344CB8AC3E}">
        <p14:creationId xmlns:p14="http://schemas.microsoft.com/office/powerpoint/2010/main" val="30110747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BFE84D2-7CF7-EC4F-843E-F718840162BC}" type="slidenum">
              <a:rPr lang="en-GB" smtClean="0"/>
              <a:t>14</a:t>
            </a:fld>
            <a:endParaRPr lang="en-GB"/>
          </a:p>
        </p:txBody>
      </p:sp>
    </p:spTree>
    <p:extLst>
      <p:ext uri="{BB962C8B-B14F-4D97-AF65-F5344CB8AC3E}">
        <p14:creationId xmlns:p14="http://schemas.microsoft.com/office/powerpoint/2010/main" val="32955773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 name="Rectangle 8"/>
          <p:cNvSpPr>
            <a:spLocks noGrp="1" noChangeArrowheads="1"/>
          </p:cNvSpPr>
          <p:nvPr>
            <p:ph type="sldNum"/>
          </p:nvPr>
        </p:nvSpPr>
        <p:spPr>
          <a:ln/>
        </p:spPr>
        <p:txBody>
          <a:bodyPr/>
          <a:lstStyle/>
          <a:p>
            <a:fld id="{BDB270E7-8F87-5C48-8AC0-58366D13A558}" type="slidenum">
              <a:rPr lang="it-IT"/>
              <a:pPr/>
              <a:t>30</a:t>
            </a:fld>
            <a:endParaRPr lang="it-IT"/>
          </a:p>
        </p:txBody>
      </p:sp>
      <p:sp>
        <p:nvSpPr>
          <p:cNvPr id="31745" name="Text Box 1"/>
          <p:cNvSpPr txBox="1">
            <a:spLocks noChangeArrowheads="1"/>
          </p:cNvSpPr>
          <p:nvPr/>
        </p:nvSpPr>
        <p:spPr bwMode="auto">
          <a:xfrm>
            <a:off x="3884613" y="8685213"/>
            <a:ext cx="2970212"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r">
              <a:buClrTx/>
              <a:buFontTx/>
              <a:buNone/>
            </a:pPr>
            <a:fld id="{491046F3-7324-AF40-B199-E21FB5A0E759}" type="slidenum">
              <a:rPr lang="it-IT" sz="1200"/>
              <a:pPr algn="r">
                <a:buClrTx/>
                <a:buFontTx/>
                <a:buNone/>
              </a:pPr>
              <a:t>30</a:t>
            </a:fld>
            <a:endParaRPr lang="it-IT" sz="1200"/>
          </a:p>
        </p:txBody>
      </p:sp>
      <p:sp>
        <p:nvSpPr>
          <p:cNvPr id="31746" name="Text Box 2"/>
          <p:cNvSpPr txBox="1">
            <a:spLocks noChangeArrowheads="1"/>
          </p:cNvSpPr>
          <p:nvPr/>
        </p:nvSpPr>
        <p:spPr bwMode="auto">
          <a:xfrm>
            <a:off x="0" y="8685213"/>
            <a:ext cx="2970213"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nchor="b"/>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buClrTx/>
              <a:buFontTx/>
              <a:buNone/>
            </a:pPr>
            <a:endParaRPr lang="it-IT" sz="1200"/>
          </a:p>
        </p:txBody>
      </p:sp>
      <p:sp>
        <p:nvSpPr>
          <p:cNvPr id="31747" name="Text Box 3"/>
          <p:cNvSpPr txBox="1">
            <a:spLocks noChangeArrowheads="1"/>
          </p:cNvSpPr>
          <p:nvPr/>
        </p:nvSpPr>
        <p:spPr bwMode="auto">
          <a:xfrm>
            <a:off x="0" y="0"/>
            <a:ext cx="2970213"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buClrTx/>
              <a:buFontTx/>
              <a:buNone/>
            </a:pPr>
            <a:endParaRPr lang="it-IT" sz="1200"/>
          </a:p>
        </p:txBody>
      </p:sp>
      <p:sp>
        <p:nvSpPr>
          <p:cNvPr id="31748" name="Text Box 4"/>
          <p:cNvSpPr txBox="1">
            <a:spLocks noChangeArrowheads="1"/>
          </p:cNvSpPr>
          <p:nvPr/>
        </p:nvSpPr>
        <p:spPr bwMode="auto">
          <a:xfrm>
            <a:off x="3884613" y="0"/>
            <a:ext cx="2970212"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r">
              <a:buClrTx/>
              <a:buFontTx/>
              <a:buNone/>
            </a:pPr>
            <a:endParaRPr lang="it-IT" sz="1200"/>
          </a:p>
        </p:txBody>
      </p:sp>
      <p:sp>
        <p:nvSpPr>
          <p:cNvPr id="31749" name="Text Box 5"/>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31750" name="Text Box 6"/>
          <p:cNvSpPr txBox="1">
            <a:spLocks noChangeArrowheads="1"/>
          </p:cNvSpPr>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spcBef>
                <a:spcPts val="450"/>
              </a:spcBef>
              <a:buClrTx/>
              <a:buFontTx/>
              <a:buNone/>
            </a:pPr>
            <a:r>
              <a:rPr lang="it-IT" sz="1200">
                <a:latin typeface="Times New Roman" charset="0"/>
              </a:rPr>
              <a:t>The area focused in this studio is between two basins (North Tyrrhenean sea and Ligurian sea). In this area, some behaviors are already known from literature and large numerical model, like Menor, MFS,.. </a:t>
            </a:r>
          </a:p>
          <a:p>
            <a:pPr>
              <a:spcBef>
                <a:spcPts val="450"/>
              </a:spcBef>
              <a:buClrTx/>
              <a:buFontTx/>
              <a:buNone/>
            </a:pPr>
            <a:r>
              <a:rPr lang="it-IT" sz="1200">
                <a:latin typeface="Times New Roman" charset="0"/>
              </a:rPr>
              <a:t>As all of us know, these models focus currents in a large/regional scale, but what happen in a smaller scale?</a:t>
            </a:r>
          </a:p>
          <a:p>
            <a:pPr>
              <a:spcBef>
                <a:spcPts val="450"/>
              </a:spcBef>
              <a:buClrTx/>
              <a:buFontTx/>
              <a:buNone/>
            </a:pPr>
            <a:r>
              <a:rPr lang="it-IT" sz="1200">
                <a:latin typeface="Times New Roman" charset="0"/>
              </a:rPr>
              <a:t>what happen when large scale circulation meet local variability due to bottom, atmospheric forcing, coastline?</a:t>
            </a:r>
          </a:p>
          <a:p>
            <a:pPr>
              <a:spcBef>
                <a:spcPts val="450"/>
              </a:spcBef>
              <a:buClrTx/>
              <a:buFontTx/>
              <a:buNone/>
            </a:pPr>
            <a:r>
              <a:rPr lang="it-IT" sz="1200">
                <a:latin typeface="Times New Roman" charset="0"/>
              </a:rPr>
              <a:t>So, locally large scale circulation can change in a unpredictable way by large models  …. and these local variability can probability have feedback in large scale model. </a:t>
            </a:r>
          </a:p>
          <a:p>
            <a:pPr>
              <a:spcBef>
                <a:spcPts val="450"/>
              </a:spcBef>
              <a:buClrTx/>
              <a:buFontTx/>
              <a:buNone/>
            </a:pPr>
            <a:r>
              <a:rPr lang="it-IT" sz="1200">
                <a:latin typeface="Times New Roman" charset="0"/>
              </a:rPr>
              <a:t>The unpredictable instability in large models can been explained by local varibility, coastal processes.</a:t>
            </a:r>
          </a:p>
        </p:txBody>
      </p:sp>
    </p:spTree>
    <p:extLst>
      <p:ext uri="{BB962C8B-B14F-4D97-AF65-F5344CB8AC3E}">
        <p14:creationId xmlns:p14="http://schemas.microsoft.com/office/powerpoint/2010/main" val="34243570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 Id="rId3"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C2E7168-B7DC-7F40-B17D-9053D4CD9AEA}" type="datetimeFigureOut">
              <a:rPr lang="it-IT" smtClean="0"/>
              <a:t>25/09/17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780BCC7-6C5D-D24F-8980-2A0FF02D0CFD}" type="slidenum">
              <a:rPr lang="it-IT" smtClean="0"/>
              <a:t>‹n.›</a:t>
            </a:fld>
            <a:endParaRPr lang="it-IT"/>
          </a:p>
        </p:txBody>
      </p:sp>
      <p:pic>
        <p:nvPicPr>
          <p:cNvPr id="7" name="Picture 5">
            <a:extLst>
              <a:ext uri="{FF2B5EF4-FFF2-40B4-BE49-F238E27FC236}">
                <a16:creationId xmlns="" xmlns:a16="http://schemas.microsoft.com/office/drawing/2014/main" id="{519653AA-92CA-4467-A9FD-BD47789ACD7D}"/>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7777" y="113540"/>
            <a:ext cx="1619250" cy="650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8" name="Immagine 7" descr="Schermata 2017-09-25 alle 23.16.11.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349832" y="86474"/>
            <a:ext cx="1794167" cy="697920"/>
          </a:xfrm>
          <a:prstGeom prst="rect">
            <a:avLst/>
          </a:prstGeom>
        </p:spPr>
      </p:pic>
    </p:spTree>
    <p:extLst>
      <p:ext uri="{BB962C8B-B14F-4D97-AF65-F5344CB8AC3E}">
        <p14:creationId xmlns:p14="http://schemas.microsoft.com/office/powerpoint/2010/main" val="884313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DC2E7168-B7DC-7F40-B17D-9053D4CD9AEA}" type="datetimeFigureOut">
              <a:rPr lang="it-IT" smtClean="0"/>
              <a:t>25/09/17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8703986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DC2E7168-B7DC-7F40-B17D-9053D4CD9AEA}" type="datetimeFigureOut">
              <a:rPr lang="it-IT" smtClean="0"/>
              <a:t>25/09/17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5286840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1143000"/>
          </a:xfrm>
        </p:spPr>
        <p:txBody>
          <a:bodyPr/>
          <a:lstStyle/>
          <a:p>
            <a:r>
              <a:rPr lang="it-IT"/>
              <a:t>Fare clic per modificare stile</a:t>
            </a:r>
          </a:p>
        </p:txBody>
      </p:sp>
      <p:sp>
        <p:nvSpPr>
          <p:cNvPr id="3" name="Segnaposto data 2"/>
          <p:cNvSpPr>
            <a:spLocks noGrp="1"/>
          </p:cNvSpPr>
          <p:nvPr>
            <p:ph type="dt" sz="half" idx="10"/>
          </p:nvPr>
        </p:nvSpPr>
        <p:spPr>
          <a:xfrm>
            <a:off x="457200" y="6245225"/>
            <a:ext cx="2133600" cy="476250"/>
          </a:xfrm>
        </p:spPr>
        <p:txBody>
          <a:bodyPr/>
          <a:lstStyle>
            <a:lvl1pPr>
              <a:defRPr/>
            </a:lvl1pPr>
          </a:lstStyle>
          <a:p>
            <a:endParaRPr lang="it-IT"/>
          </a:p>
        </p:txBody>
      </p:sp>
      <p:sp>
        <p:nvSpPr>
          <p:cNvPr id="4" name="Segnaposto piè di pagina 3"/>
          <p:cNvSpPr>
            <a:spLocks noGrp="1"/>
          </p:cNvSpPr>
          <p:nvPr>
            <p:ph type="ftr" sz="quarter" idx="11"/>
          </p:nvPr>
        </p:nvSpPr>
        <p:spPr>
          <a:xfrm>
            <a:off x="3124200" y="6245225"/>
            <a:ext cx="2895600" cy="476250"/>
          </a:xfrm>
        </p:spPr>
        <p:txBody>
          <a:bodyPr/>
          <a:lstStyle>
            <a:lvl1pPr>
              <a:defRPr/>
            </a:lvl1pPr>
          </a:lstStyle>
          <a:p>
            <a:endParaRPr lang="it-IT"/>
          </a:p>
        </p:txBody>
      </p:sp>
      <p:sp>
        <p:nvSpPr>
          <p:cNvPr id="5" name="Segnaposto numero diapositiva 4"/>
          <p:cNvSpPr>
            <a:spLocks noGrp="1"/>
          </p:cNvSpPr>
          <p:nvPr>
            <p:ph type="sldNum" sz="quarter" idx="12"/>
          </p:nvPr>
        </p:nvSpPr>
        <p:spPr>
          <a:xfrm>
            <a:off x="6553200" y="6245225"/>
            <a:ext cx="2133600" cy="476250"/>
          </a:xfrm>
        </p:spPr>
        <p:txBody>
          <a:bodyPr/>
          <a:lstStyle>
            <a:lvl1pPr>
              <a:defRPr/>
            </a:lvl1pPr>
          </a:lstStyle>
          <a:p>
            <a:fld id="{DE1C8C0E-B28D-6245-973F-6FCB023DC73B}" type="slidenum">
              <a:rPr lang="it-IT"/>
              <a:pPr/>
              <a:t>‹n.›</a:t>
            </a:fld>
            <a:endParaRPr lang="it-IT"/>
          </a:p>
        </p:txBody>
      </p:sp>
    </p:spTree>
    <p:extLst>
      <p:ext uri="{BB962C8B-B14F-4D97-AF65-F5344CB8AC3E}">
        <p14:creationId xmlns:p14="http://schemas.microsoft.com/office/powerpoint/2010/main" val="3381917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
        <p:nvSpPr>
          <p:cNvPr id="2" name="Segnaposto data 1">
            <a:extLst>
              <a:ext uri="{FF2B5EF4-FFF2-40B4-BE49-F238E27FC236}">
                <a16:creationId xmlns="" xmlns:a16="http://schemas.microsoft.com/office/drawing/2014/main" id="{9D9E1F9F-B969-459D-89FC-41C375ACA96C}"/>
              </a:ext>
            </a:extLst>
          </p:cNvPr>
          <p:cNvSpPr>
            <a:spLocks noGrp="1"/>
          </p:cNvSpPr>
          <p:nvPr>
            <p:ph type="dt" sz="half" idx="10"/>
          </p:nvPr>
        </p:nvSpPr>
        <p:spPr/>
        <p:txBody>
          <a:bodyPr/>
          <a:lstStyle>
            <a:lvl1pPr>
              <a:defRPr/>
            </a:lvl1pPr>
          </a:lstStyle>
          <a:p>
            <a:endParaRPr lang="it-IT" altLang="en-US"/>
          </a:p>
        </p:txBody>
      </p:sp>
      <p:sp>
        <p:nvSpPr>
          <p:cNvPr id="3" name="Segnaposto piè di pagina 2">
            <a:extLst>
              <a:ext uri="{FF2B5EF4-FFF2-40B4-BE49-F238E27FC236}">
                <a16:creationId xmlns="" xmlns:a16="http://schemas.microsoft.com/office/drawing/2014/main" id="{B05F3798-190C-4076-BF05-9DE4C3CBAC61}"/>
              </a:ext>
            </a:extLst>
          </p:cNvPr>
          <p:cNvSpPr>
            <a:spLocks noGrp="1"/>
          </p:cNvSpPr>
          <p:nvPr>
            <p:ph type="ftr" sz="quarter" idx="11"/>
          </p:nvPr>
        </p:nvSpPr>
        <p:spPr/>
        <p:txBody>
          <a:bodyPr/>
          <a:lstStyle>
            <a:lvl1pPr>
              <a:defRPr/>
            </a:lvl1pPr>
          </a:lstStyle>
          <a:p>
            <a:endParaRPr lang="it-IT" altLang="en-US"/>
          </a:p>
        </p:txBody>
      </p:sp>
      <p:sp>
        <p:nvSpPr>
          <p:cNvPr id="4" name="Segnaposto numero diapositiva 3">
            <a:extLst>
              <a:ext uri="{FF2B5EF4-FFF2-40B4-BE49-F238E27FC236}">
                <a16:creationId xmlns="" xmlns:a16="http://schemas.microsoft.com/office/drawing/2014/main" id="{9F34693F-CDF8-4933-8278-FB9A65C97735}"/>
              </a:ext>
            </a:extLst>
          </p:cNvPr>
          <p:cNvSpPr>
            <a:spLocks noGrp="1"/>
          </p:cNvSpPr>
          <p:nvPr>
            <p:ph type="sldNum" sz="quarter" idx="12"/>
          </p:nvPr>
        </p:nvSpPr>
        <p:spPr/>
        <p:txBody>
          <a:bodyPr/>
          <a:lstStyle>
            <a:lvl1pPr>
              <a:defRPr/>
            </a:lvl1pPr>
          </a:lstStyle>
          <a:p>
            <a:fld id="{C82150B1-61EF-4784-A7C3-D31644F12E88}" type="slidenum">
              <a:rPr lang="it-IT" altLang="en-US"/>
              <a:pPr/>
              <a:t>‹n.›</a:t>
            </a:fld>
            <a:endParaRPr lang="it-IT" altLang="en-US"/>
          </a:p>
        </p:txBody>
      </p:sp>
    </p:spTree>
    <p:extLst>
      <p:ext uri="{BB962C8B-B14F-4D97-AF65-F5344CB8AC3E}">
        <p14:creationId xmlns:p14="http://schemas.microsoft.com/office/powerpoint/2010/main" val="3691287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6" name="Slide Number Placeholder 5"/>
          <p:cNvSpPr>
            <a:spLocks noGrp="1"/>
          </p:cNvSpPr>
          <p:nvPr>
            <p:ph type="sldNum" sz="quarter" idx="12"/>
          </p:nvPr>
        </p:nvSpPr>
        <p:spPr/>
        <p:txBody>
          <a:bodyPr/>
          <a:lstStyle/>
          <a:p>
            <a:fld id="{7DC1BBB0-96F0-4077-A278-0F3FB5C104D3}" type="slidenum">
              <a:rPr/>
              <a:t>‹n.›</a:t>
            </a:fld>
            <a:endParaRPr/>
          </a:p>
        </p:txBody>
      </p:sp>
      <p:sp>
        <p:nvSpPr>
          <p:cNvPr id="8" name="Footer Placeholder 4"/>
          <p:cNvSpPr>
            <a:spLocks noGrp="1"/>
          </p:cNvSpPr>
          <p:nvPr>
            <p:ph type="ftr" sz="quarter" idx="3"/>
          </p:nvPr>
        </p:nvSpPr>
        <p:spPr>
          <a:xfrm>
            <a:off x="3590311" y="6339375"/>
            <a:ext cx="3163962" cy="365125"/>
          </a:xfrm>
          <a:prstGeom prst="rect">
            <a:avLst/>
          </a:prstGeom>
        </p:spPr>
        <p:txBody>
          <a:bodyPr vert="horz" lIns="91440" tIns="45720" rIns="91440" bIns="45720" rtlCol="0" anchor="ctr"/>
          <a:lstStyle>
            <a:lvl1pPr algn="ctr">
              <a:defRPr sz="900" cap="all" baseline="0">
                <a:solidFill>
                  <a:schemeClr val="tx1">
                    <a:lumMod val="60000"/>
                    <a:lumOff val="40000"/>
                  </a:schemeClr>
                </a:solidFill>
              </a:defRPr>
            </a:lvl1pPr>
          </a:lstStyle>
          <a:p>
            <a:r>
              <a:rPr lang="fr-FR" dirty="0"/>
              <a:t>EVENTO DI LANCIO, </a:t>
            </a:r>
            <a:r>
              <a:rPr lang="fr-FR" dirty="0" err="1"/>
              <a:t>FIRENZe</a:t>
            </a:r>
            <a:r>
              <a:rPr lang="fr-FR" dirty="0"/>
              <a:t>, 19 </a:t>
            </a:r>
            <a:r>
              <a:rPr lang="fr-FR" dirty="0" err="1"/>
              <a:t>MaGGIO</a:t>
            </a:r>
            <a:r>
              <a:rPr lang="fr-FR" dirty="0"/>
              <a:t> 2017</a:t>
            </a:r>
          </a:p>
        </p:txBody>
      </p:sp>
    </p:spTree>
    <p:extLst>
      <p:ext uri="{BB962C8B-B14F-4D97-AF65-F5344CB8AC3E}">
        <p14:creationId xmlns:p14="http://schemas.microsoft.com/office/powerpoint/2010/main" val="3951841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stile</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DC2E7168-B7DC-7F40-B17D-9053D4CD9AEA}" type="datetimeFigureOut">
              <a:rPr lang="it-IT" smtClean="0"/>
              <a:t>25/09/17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30526641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DC2E7168-B7DC-7F40-B17D-9053D4CD9AEA}" type="datetimeFigureOut">
              <a:rPr lang="it-IT" smtClean="0"/>
              <a:t>25/09/17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33933896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stile</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fld id="{DC2E7168-B7DC-7F40-B17D-9053D4CD9AEA}" type="datetimeFigureOut">
              <a:rPr lang="it-IT" smtClean="0"/>
              <a:t>25/09/17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14312819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DC2E7168-B7DC-7F40-B17D-9053D4CD9AEA}" type="datetimeFigureOut">
              <a:rPr lang="it-IT" smtClean="0"/>
              <a:t>25/09/17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10788812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stile</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DC2E7168-B7DC-7F40-B17D-9053D4CD9AEA}" type="datetimeFigureOut">
              <a:rPr lang="it-IT" smtClean="0"/>
              <a:t>25/09/17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31719229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fld id="{DC2E7168-B7DC-7F40-B17D-9053D4CD9AEA}" type="datetimeFigureOut">
              <a:rPr lang="it-IT" smtClean="0"/>
              <a:t>25/09/17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24326356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stile</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DC2E7168-B7DC-7F40-B17D-9053D4CD9AEA}" type="datetimeFigureOut">
              <a:rPr lang="it-IT" smtClean="0"/>
              <a:t>25/09/17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1207680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stile</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fld id="{DC2E7168-B7DC-7F40-B17D-9053D4CD9AEA}" type="datetimeFigureOut">
              <a:rPr lang="it-IT" smtClean="0"/>
              <a:t>25/09/17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780BCC7-6C5D-D24F-8980-2A0FF02D0CFD}" type="slidenum">
              <a:rPr lang="it-IT" smtClean="0"/>
              <a:t>‹n.›</a:t>
            </a:fld>
            <a:endParaRPr lang="it-IT"/>
          </a:p>
        </p:txBody>
      </p:sp>
    </p:spTree>
    <p:extLst>
      <p:ext uri="{BB962C8B-B14F-4D97-AF65-F5344CB8AC3E}">
        <p14:creationId xmlns:p14="http://schemas.microsoft.com/office/powerpoint/2010/main" val="171548373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2E7168-B7DC-7F40-B17D-9053D4CD9AEA}" type="datetimeFigureOut">
              <a:rPr lang="it-IT" smtClean="0"/>
              <a:t>25/09/17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780BCC7-6C5D-D24F-8980-2A0FF02D0CFD}" type="slidenum">
              <a:rPr lang="it-IT" smtClean="0"/>
              <a:t>‹n.›</a:t>
            </a:fld>
            <a:endParaRPr lang="it-IT"/>
          </a:p>
        </p:txBody>
      </p:sp>
    </p:spTree>
    <p:extLst>
      <p:ext uri="{BB962C8B-B14F-4D97-AF65-F5344CB8AC3E}">
        <p14:creationId xmlns:p14="http://schemas.microsoft.com/office/powerpoint/2010/main" val="2607649002"/>
      </p:ext>
    </p:extLst>
  </p:cSld>
  <p:clrMap bg1="lt1" tx1="dk1" bg2="lt2" tx2="dk2" accent1="accent1" accent2="accent2" accent3="accent3" accent4="accent4" accent5="accent5" accent6="accent6" hlink="hlink" folHlink="folHlink"/>
  <p:sldLayoutIdLst>
    <p:sldLayoutId id="2147483655" r:id="rId1"/>
    <p:sldLayoutId id="2147483649" r:id="rId2"/>
    <p:sldLayoutId id="2147483650" r:id="rId3"/>
    <p:sldLayoutId id="2147483651" r:id="rId4"/>
    <p:sldLayoutId id="2147483652" r:id="rId5"/>
    <p:sldLayoutId id="2147483653" r:id="rId6"/>
    <p:sldLayoutId id="2147483654"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eg"/><Relationship Id="rId5" Type="http://schemas.openxmlformats.org/officeDocument/2006/relationships/image" Target="../media/image6.png"/><Relationship Id="rId6" Type="http://schemas.openxmlformats.org/officeDocument/2006/relationships/image" Target="../media/image7.jpeg"/><Relationship Id="rId7" Type="http://schemas.openxmlformats.org/officeDocument/2006/relationships/image" Target="../media/image8.jpeg"/><Relationship Id="rId8" Type="http://schemas.openxmlformats.org/officeDocument/2006/relationships/image" Target="../media/image9.jpeg"/><Relationship Id="rId9" Type="http://schemas.openxmlformats.org/officeDocument/2006/relationships/image" Target="../media/image2.png"/><Relationship Id="rId10"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10.xml.rels><?xml version="1.0" encoding="UTF-8" standalone="yes"?>
<Relationships xmlns="http://schemas.openxmlformats.org/package/2006/relationships"><Relationship Id="rId9" Type="http://schemas.openxmlformats.org/officeDocument/2006/relationships/image" Target="../media/image173.png"/><Relationship Id="rId20" Type="http://schemas.openxmlformats.org/officeDocument/2006/relationships/image" Target="../media/image184.png"/><Relationship Id="rId21" Type="http://schemas.openxmlformats.org/officeDocument/2006/relationships/image" Target="../media/image185.png"/><Relationship Id="rId22" Type="http://schemas.openxmlformats.org/officeDocument/2006/relationships/image" Target="../media/image186.png"/><Relationship Id="rId23" Type="http://schemas.openxmlformats.org/officeDocument/2006/relationships/image" Target="../media/image187.png"/><Relationship Id="rId24" Type="http://schemas.openxmlformats.org/officeDocument/2006/relationships/image" Target="../media/image188.png"/><Relationship Id="rId25" Type="http://schemas.openxmlformats.org/officeDocument/2006/relationships/image" Target="../media/image189.png"/><Relationship Id="rId26" Type="http://schemas.openxmlformats.org/officeDocument/2006/relationships/image" Target="../media/image3.png"/><Relationship Id="rId27" Type="http://schemas.openxmlformats.org/officeDocument/2006/relationships/image" Target="../media/image24.jpeg"/><Relationship Id="rId28" Type="http://schemas.openxmlformats.org/officeDocument/2006/relationships/image" Target="../media/image9.jpeg"/><Relationship Id="rId29" Type="http://schemas.openxmlformats.org/officeDocument/2006/relationships/image" Target="../media/image190.png"/><Relationship Id="rId10" Type="http://schemas.openxmlformats.org/officeDocument/2006/relationships/image" Target="../media/image174.png"/><Relationship Id="rId11" Type="http://schemas.openxmlformats.org/officeDocument/2006/relationships/image" Target="../media/image175.png"/><Relationship Id="rId12" Type="http://schemas.openxmlformats.org/officeDocument/2006/relationships/image" Target="../media/image176.png"/><Relationship Id="rId13" Type="http://schemas.openxmlformats.org/officeDocument/2006/relationships/image" Target="../media/image177.png"/><Relationship Id="rId14" Type="http://schemas.openxmlformats.org/officeDocument/2006/relationships/image" Target="../media/image178.png"/><Relationship Id="rId15" Type="http://schemas.openxmlformats.org/officeDocument/2006/relationships/image" Target="../media/image179.png"/><Relationship Id="rId16" Type="http://schemas.openxmlformats.org/officeDocument/2006/relationships/image" Target="../media/image180.png"/><Relationship Id="rId17" Type="http://schemas.openxmlformats.org/officeDocument/2006/relationships/image" Target="../media/image181.png"/><Relationship Id="rId18" Type="http://schemas.openxmlformats.org/officeDocument/2006/relationships/image" Target="../media/image182.png"/><Relationship Id="rId19" Type="http://schemas.openxmlformats.org/officeDocument/2006/relationships/image" Target="../media/image183.png"/><Relationship Id="rId1" Type="http://schemas.openxmlformats.org/officeDocument/2006/relationships/slideLayout" Target="../slideLayouts/slideLayout1.xml"/><Relationship Id="rId2" Type="http://schemas.openxmlformats.org/officeDocument/2006/relationships/image" Target="../media/image166.png"/><Relationship Id="rId3" Type="http://schemas.openxmlformats.org/officeDocument/2006/relationships/image" Target="../media/image167.png"/><Relationship Id="rId4" Type="http://schemas.openxmlformats.org/officeDocument/2006/relationships/image" Target="../media/image168.png"/><Relationship Id="rId5" Type="http://schemas.openxmlformats.org/officeDocument/2006/relationships/image" Target="../media/image169.png"/><Relationship Id="rId6" Type="http://schemas.openxmlformats.org/officeDocument/2006/relationships/image" Target="../media/image170.png"/><Relationship Id="rId7" Type="http://schemas.openxmlformats.org/officeDocument/2006/relationships/image" Target="../media/image171.png"/><Relationship Id="rId8" Type="http://schemas.openxmlformats.org/officeDocument/2006/relationships/image" Target="../media/image172.png"/></Relationships>
</file>

<file path=ppt/slides/_rels/slide11.xml.rels><?xml version="1.0" encoding="UTF-8" standalone="yes"?>
<Relationships xmlns="http://schemas.openxmlformats.org/package/2006/relationships"><Relationship Id="rId3" Type="http://schemas.openxmlformats.org/officeDocument/2006/relationships/image" Target="../media/image192.png"/><Relationship Id="rId4" Type="http://schemas.openxmlformats.org/officeDocument/2006/relationships/image" Target="../media/image193.png"/><Relationship Id="rId5" Type="http://schemas.openxmlformats.org/officeDocument/2006/relationships/image" Target="../media/image194.jpeg"/><Relationship Id="rId6" Type="http://schemas.openxmlformats.org/officeDocument/2006/relationships/image" Target="../media/image195.jpeg"/><Relationship Id="rId7" Type="http://schemas.openxmlformats.org/officeDocument/2006/relationships/image" Target="../media/image196.jpeg"/><Relationship Id="rId8" Type="http://schemas.openxmlformats.org/officeDocument/2006/relationships/image" Target="../media/image197.jpeg"/><Relationship Id="rId9" Type="http://schemas.openxmlformats.org/officeDocument/2006/relationships/image" Target="../media/image198.jpeg"/><Relationship Id="rId10" Type="http://schemas.openxmlformats.org/officeDocument/2006/relationships/image" Target="../media/image199.png"/><Relationship Id="rId11" Type="http://schemas.openxmlformats.org/officeDocument/2006/relationships/image" Target="../media/image200.jpeg"/><Relationship Id="rId1" Type="http://schemas.openxmlformats.org/officeDocument/2006/relationships/slideLayout" Target="../slideLayouts/slideLayout2.xml"/><Relationship Id="rId2" Type="http://schemas.openxmlformats.org/officeDocument/2006/relationships/image" Target="../media/image191.jpeg"/></Relationships>
</file>

<file path=ppt/slides/_rels/slide12.xml.rels><?xml version="1.0" encoding="UTF-8" standalone="yes"?>
<Relationships xmlns="http://schemas.openxmlformats.org/package/2006/relationships"><Relationship Id="rId3" Type="http://schemas.openxmlformats.org/officeDocument/2006/relationships/image" Target="../media/image201.png"/><Relationship Id="rId4" Type="http://schemas.openxmlformats.org/officeDocument/2006/relationships/image" Target="../media/image202.png"/><Relationship Id="rId1" Type="http://schemas.openxmlformats.org/officeDocument/2006/relationships/slideLayout" Target="../slideLayouts/slideLayout1.xml"/><Relationship Id="rId2" Type="http://schemas.openxmlformats.org/officeDocument/2006/relationships/image" Target="../media/image7.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5.jpeg"/><Relationship Id="rId5" Type="http://schemas.openxmlformats.org/officeDocument/2006/relationships/image" Target="../media/image204.png"/><Relationship Id="rId6" Type="http://schemas.openxmlformats.org/officeDocument/2006/relationships/image" Target="../media/image205.jpeg"/><Relationship Id="rId7" Type="http://schemas.openxmlformats.org/officeDocument/2006/relationships/image" Target="../media/image206.jpeg"/><Relationship Id="rId8" Type="http://schemas.openxmlformats.org/officeDocument/2006/relationships/image" Target="../media/image207.gif"/><Relationship Id="rId9" Type="http://schemas.openxmlformats.org/officeDocument/2006/relationships/image" Target="../media/image208.jpg"/><Relationship Id="rId10" Type="http://schemas.openxmlformats.org/officeDocument/2006/relationships/image" Target="../media/image2.png"/><Relationship Id="rId1" Type="http://schemas.openxmlformats.org/officeDocument/2006/relationships/slideLayout" Target="../slideLayouts/slideLayout14.xml"/><Relationship Id="rId2" Type="http://schemas.openxmlformats.org/officeDocument/2006/relationships/image" Target="../media/image20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09.jpg"/></Relationships>
</file>

<file path=ppt/slides/_rels/slide15.xml.rels><?xml version="1.0" encoding="UTF-8" standalone="yes"?>
<Relationships xmlns="http://schemas.openxmlformats.org/package/2006/relationships"><Relationship Id="rId3" Type="http://schemas.openxmlformats.org/officeDocument/2006/relationships/image" Target="../media/image211.png"/><Relationship Id="rId4" Type="http://schemas.openxmlformats.org/officeDocument/2006/relationships/image" Target="../media/image212.png"/><Relationship Id="rId5" Type="http://schemas.openxmlformats.org/officeDocument/2006/relationships/image" Target="../media/image213.png"/><Relationship Id="rId1" Type="http://schemas.openxmlformats.org/officeDocument/2006/relationships/slideLayout" Target="../slideLayouts/slideLayout1.xml"/><Relationship Id="rId2" Type="http://schemas.openxmlformats.org/officeDocument/2006/relationships/image" Target="../media/image21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14.jpg"/><Relationship Id="rId3" Type="http://schemas.openxmlformats.org/officeDocument/2006/relationships/image" Target="../media/image215.jpg"/></Relationships>
</file>

<file path=ppt/slides/_rels/slide17.xml.rels><?xml version="1.0" encoding="UTF-8" standalone="yes"?>
<Relationships xmlns="http://schemas.openxmlformats.org/package/2006/relationships"><Relationship Id="rId3" Type="http://schemas.openxmlformats.org/officeDocument/2006/relationships/image" Target="../media/image216.jpg"/><Relationship Id="rId4" Type="http://schemas.openxmlformats.org/officeDocument/2006/relationships/image" Target="../media/image217.png"/><Relationship Id="rId1" Type="http://schemas.openxmlformats.org/officeDocument/2006/relationships/slideLayout" Target="../slideLayouts/slideLayout1.xml"/><Relationship Id="rId2" Type="http://schemas.openxmlformats.org/officeDocument/2006/relationships/image" Target="../media/image214.jpg"/></Relationships>
</file>

<file path=ppt/slides/_rels/slide18.xml.rels><?xml version="1.0" encoding="UTF-8" standalone="yes"?>
<Relationships xmlns="http://schemas.openxmlformats.org/package/2006/relationships"><Relationship Id="rId3" Type="http://schemas.openxmlformats.org/officeDocument/2006/relationships/image" Target="../media/image219.png"/><Relationship Id="rId4" Type="http://schemas.openxmlformats.org/officeDocument/2006/relationships/image" Target="../media/image220.png"/><Relationship Id="rId1" Type="http://schemas.openxmlformats.org/officeDocument/2006/relationships/slideLayout" Target="../slideLayouts/slideLayout1.xml"/><Relationship Id="rId2" Type="http://schemas.openxmlformats.org/officeDocument/2006/relationships/image" Target="../media/image218.png"/></Relationships>
</file>

<file path=ppt/slides/_rels/slide19.xml.rels><?xml version="1.0" encoding="UTF-8" standalone="yes"?>
<Relationships xmlns="http://schemas.openxmlformats.org/package/2006/relationships"><Relationship Id="rId3" Type="http://schemas.openxmlformats.org/officeDocument/2006/relationships/image" Target="../media/image222.png"/><Relationship Id="rId4" Type="http://schemas.openxmlformats.org/officeDocument/2006/relationships/image" Target="../media/image223.jpg"/><Relationship Id="rId1" Type="http://schemas.openxmlformats.org/officeDocument/2006/relationships/slideLayout" Target="../slideLayouts/slideLayout1.xml"/><Relationship Id="rId2" Type="http://schemas.openxmlformats.org/officeDocument/2006/relationships/image" Target="../media/image221.jpe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225.png"/><Relationship Id="rId4" Type="http://schemas.openxmlformats.org/officeDocument/2006/relationships/image" Target="../media/image226.jpeg"/><Relationship Id="rId5" Type="http://schemas.openxmlformats.org/officeDocument/2006/relationships/image" Target="../media/image227.jpeg"/><Relationship Id="rId1" Type="http://schemas.openxmlformats.org/officeDocument/2006/relationships/slideLayout" Target="../slideLayouts/slideLayout1.xml"/><Relationship Id="rId2" Type="http://schemas.openxmlformats.org/officeDocument/2006/relationships/image" Target="../media/image224.jpeg"/></Relationships>
</file>

<file path=ppt/slides/_rels/slide21.xml.rels><?xml version="1.0" encoding="UTF-8" standalone="yes"?>
<Relationships xmlns="http://schemas.openxmlformats.org/package/2006/relationships"><Relationship Id="rId3" Type="http://schemas.openxmlformats.org/officeDocument/2006/relationships/image" Target="../media/image229.jpeg"/><Relationship Id="rId4" Type="http://schemas.openxmlformats.org/officeDocument/2006/relationships/image" Target="../media/image230.png"/><Relationship Id="rId5" Type="http://schemas.openxmlformats.org/officeDocument/2006/relationships/image" Target="../media/image231.jpeg"/><Relationship Id="rId6" Type="http://schemas.openxmlformats.org/officeDocument/2006/relationships/image" Target="../media/image232.png"/><Relationship Id="rId7" Type="http://schemas.openxmlformats.org/officeDocument/2006/relationships/image" Target="../media/image233.jpeg"/><Relationship Id="rId8" Type="http://schemas.openxmlformats.org/officeDocument/2006/relationships/image" Target="../media/image234.gif"/><Relationship Id="rId9" Type="http://schemas.openxmlformats.org/officeDocument/2006/relationships/image" Target="../media/image235.png"/><Relationship Id="rId10" Type="http://schemas.openxmlformats.org/officeDocument/2006/relationships/image" Target="../media/image236.png"/><Relationship Id="rId1" Type="http://schemas.openxmlformats.org/officeDocument/2006/relationships/slideLayout" Target="../slideLayouts/slideLayout3.xml"/><Relationship Id="rId2" Type="http://schemas.openxmlformats.org/officeDocument/2006/relationships/image" Target="../media/image22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7.jpeg"/><Relationship Id="rId3" Type="http://schemas.openxmlformats.org/officeDocument/2006/relationships/image" Target="../media/image238.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39.jpeg"/><Relationship Id="rId4" Type="http://schemas.openxmlformats.org/officeDocument/2006/relationships/image" Target="../media/image240.png"/><Relationship Id="rId5" Type="http://schemas.openxmlformats.org/officeDocument/2006/relationships/image" Target="../media/image10.png"/><Relationship Id="rId6"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206.jpeg"/></Relationships>
</file>

<file path=ppt/slides/_rels/slide25.xml.rels><?xml version="1.0" encoding="UTF-8" standalone="yes"?>
<Relationships xmlns="http://schemas.openxmlformats.org/package/2006/relationships"><Relationship Id="rId3" Type="http://schemas.openxmlformats.org/officeDocument/2006/relationships/image" Target="../media/image241.png"/><Relationship Id="rId4" Type="http://schemas.openxmlformats.org/officeDocument/2006/relationships/image" Target="../media/image242.png"/><Relationship Id="rId1" Type="http://schemas.openxmlformats.org/officeDocument/2006/relationships/slideLayout" Target="../slideLayouts/slideLayout3.xml"/><Relationship Id="rId2" Type="http://schemas.openxmlformats.org/officeDocument/2006/relationships/image" Target="../media/image22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243.png"/></Relationships>
</file>

<file path=ppt/slides/_rels/slide27.xml.rels><?xml version="1.0" encoding="UTF-8" standalone="yes"?>
<Relationships xmlns="http://schemas.openxmlformats.org/package/2006/relationships"><Relationship Id="rId3" Type="http://schemas.openxmlformats.org/officeDocument/2006/relationships/image" Target="../media/image245.png"/><Relationship Id="rId4" Type="http://schemas.openxmlformats.org/officeDocument/2006/relationships/image" Target="../media/image246.gif"/><Relationship Id="rId5" Type="http://schemas.openxmlformats.org/officeDocument/2006/relationships/image" Target="../media/image207.gif"/><Relationship Id="rId6" Type="http://schemas.openxmlformats.org/officeDocument/2006/relationships/image" Target="../media/image247.png"/><Relationship Id="rId7" Type="http://schemas.openxmlformats.org/officeDocument/2006/relationships/image" Target="../media/image248.gif"/><Relationship Id="rId8" Type="http://schemas.openxmlformats.org/officeDocument/2006/relationships/image" Target="../media/image208.jpg"/><Relationship Id="rId9" Type="http://schemas.openxmlformats.org/officeDocument/2006/relationships/image" Target="../media/image249.png"/><Relationship Id="rId10" Type="http://schemas.openxmlformats.org/officeDocument/2006/relationships/image" Target="../media/image250.png"/><Relationship Id="rId1" Type="http://schemas.openxmlformats.org/officeDocument/2006/relationships/slideLayout" Target="../slideLayouts/slideLayout2.xml"/><Relationship Id="rId2" Type="http://schemas.openxmlformats.org/officeDocument/2006/relationships/image" Target="../media/image244.jpg"/></Relationships>
</file>

<file path=ppt/slides/_rels/slide28.xml.rels><?xml version="1.0" encoding="UTF-8" standalone="yes"?>
<Relationships xmlns="http://schemas.openxmlformats.org/package/2006/relationships"><Relationship Id="rId3" Type="http://schemas.openxmlformats.org/officeDocument/2006/relationships/image" Target="../media/image252.jpeg"/><Relationship Id="rId4" Type="http://schemas.openxmlformats.org/officeDocument/2006/relationships/image" Target="../media/image253.emf"/><Relationship Id="rId5" Type="http://schemas.openxmlformats.org/officeDocument/2006/relationships/image" Target="../media/image254.emf"/><Relationship Id="rId6" Type="http://schemas.openxmlformats.org/officeDocument/2006/relationships/image" Target="../media/image255.emf"/><Relationship Id="rId7" Type="http://schemas.openxmlformats.org/officeDocument/2006/relationships/image" Target="../media/image246.gif"/><Relationship Id="rId1" Type="http://schemas.openxmlformats.org/officeDocument/2006/relationships/slideLayout" Target="../slideLayouts/slideLayout3.xml"/><Relationship Id="rId2" Type="http://schemas.openxmlformats.org/officeDocument/2006/relationships/image" Target="../media/image251.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1" Type="http://schemas.openxmlformats.org/officeDocument/2006/relationships/themeOverride" Target="../theme/themeOverride1.xml"/><Relationship Id="rId2"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6.png"/><Relationship Id="rId4" Type="http://schemas.openxmlformats.org/officeDocument/2006/relationships/image" Target="../media/image257.png"/><Relationship Id="rId5" Type="http://schemas.openxmlformats.org/officeDocument/2006/relationships/image" Target="../media/image258.jpeg"/><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31.xml.rels><?xml version="1.0" encoding="UTF-8" standalone="yes"?>
<Relationships xmlns="http://schemas.openxmlformats.org/package/2006/relationships"><Relationship Id="rId3" Type="http://schemas.openxmlformats.org/officeDocument/2006/relationships/image" Target="../media/image260.png"/><Relationship Id="rId4" Type="http://schemas.openxmlformats.org/officeDocument/2006/relationships/image" Target="../media/image261.png"/><Relationship Id="rId5" Type="http://schemas.openxmlformats.org/officeDocument/2006/relationships/image" Target="../media/image262.png"/><Relationship Id="rId6" Type="http://schemas.openxmlformats.org/officeDocument/2006/relationships/image" Target="../media/image197.jpeg"/><Relationship Id="rId7" Type="http://schemas.openxmlformats.org/officeDocument/2006/relationships/image" Target="../media/image24.jpeg"/><Relationship Id="rId1" Type="http://schemas.openxmlformats.org/officeDocument/2006/relationships/slideLayout" Target="../slideLayouts/slideLayout2.xml"/><Relationship Id="rId2" Type="http://schemas.openxmlformats.org/officeDocument/2006/relationships/image" Target="../media/image259.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jpeg"/><Relationship Id="rId5" Type="http://schemas.openxmlformats.org/officeDocument/2006/relationships/image" Target="../media/image21.png"/><Relationship Id="rId6" Type="http://schemas.openxmlformats.org/officeDocument/2006/relationships/image" Target="../media/image22.png"/><Relationship Id="rId7" Type="http://schemas.openxmlformats.org/officeDocument/2006/relationships/image" Target="../media/image23.png"/><Relationship Id="rId8" Type="http://schemas.openxmlformats.org/officeDocument/2006/relationships/image" Target="../media/image24.jpeg"/><Relationship Id="rId9" Type="http://schemas.openxmlformats.org/officeDocument/2006/relationships/image" Target="../media/image25.jpeg"/><Relationship Id="rId10" Type="http://schemas.openxmlformats.org/officeDocument/2006/relationships/image" Target="../media/image26.png"/><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7.png"/><Relationship Id="rId4" Type="http://schemas.openxmlformats.org/officeDocument/2006/relationships/image" Target="../media/image28.png"/><Relationship Id="rId5" Type="http://schemas.openxmlformats.org/officeDocument/2006/relationships/image" Target="../media/image29.png"/><Relationship Id="rId6" Type="http://schemas.openxmlformats.org/officeDocument/2006/relationships/image" Target="../media/image30.png"/><Relationship Id="rId7" Type="http://schemas.openxmlformats.org/officeDocument/2006/relationships/image" Target="../media/image31.png"/><Relationship Id="rId8" Type="http://schemas.openxmlformats.org/officeDocument/2006/relationships/image" Target="../media/image32.png"/><Relationship Id="rId9" Type="http://schemas.openxmlformats.org/officeDocument/2006/relationships/image" Target="../media/image24.jpeg"/><Relationship Id="rId10" Type="http://schemas.openxmlformats.org/officeDocument/2006/relationships/image" Target="../media/image33.jpeg"/><Relationship Id="rId1" Type="http://schemas.openxmlformats.org/officeDocument/2006/relationships/slideLayout" Target="../slideLayouts/slideLayout3.xml"/><Relationship Id="rId2" Type="http://schemas.openxmlformats.org/officeDocument/2006/relationships/notesSlide" Target="../notesSlides/notesSlide1.xml"/></Relationships>
</file>

<file path=ppt/slides/_rels/slide6.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png"/><Relationship Id="rId6" Type="http://schemas.openxmlformats.org/officeDocument/2006/relationships/image" Target="../media/image38.png"/><Relationship Id="rId7" Type="http://schemas.openxmlformats.org/officeDocument/2006/relationships/image" Target="../media/image24.jpeg"/><Relationship Id="rId1" Type="http://schemas.openxmlformats.org/officeDocument/2006/relationships/slideLayout" Target="../slideLayouts/slideLayout1.xml"/><Relationship Id="rId2" Type="http://schemas.openxmlformats.org/officeDocument/2006/relationships/image" Target="../media/image34.png"/></Relationships>
</file>

<file path=ppt/slides/_rels/slide7.xml.rels><?xml version="1.0" encoding="UTF-8" standalone="yes"?>
<Relationships xmlns="http://schemas.openxmlformats.org/package/2006/relationships"><Relationship Id="rId20" Type="http://schemas.openxmlformats.org/officeDocument/2006/relationships/image" Target="../media/image56.png"/><Relationship Id="rId21" Type="http://schemas.openxmlformats.org/officeDocument/2006/relationships/image" Target="../media/image57.png"/><Relationship Id="rId22" Type="http://schemas.openxmlformats.org/officeDocument/2006/relationships/image" Target="../media/image58.png"/><Relationship Id="rId23" Type="http://schemas.openxmlformats.org/officeDocument/2006/relationships/image" Target="../media/image59.png"/><Relationship Id="rId24" Type="http://schemas.openxmlformats.org/officeDocument/2006/relationships/image" Target="../media/image60.png"/><Relationship Id="rId25" Type="http://schemas.openxmlformats.org/officeDocument/2006/relationships/image" Target="../media/image61.png"/><Relationship Id="rId26" Type="http://schemas.openxmlformats.org/officeDocument/2006/relationships/image" Target="../media/image62.png"/><Relationship Id="rId27" Type="http://schemas.openxmlformats.org/officeDocument/2006/relationships/image" Target="../media/image63.png"/><Relationship Id="rId28" Type="http://schemas.openxmlformats.org/officeDocument/2006/relationships/image" Target="../media/image64.png"/><Relationship Id="rId29" Type="http://schemas.openxmlformats.org/officeDocument/2006/relationships/image" Target="../media/image65.png"/><Relationship Id="rId1" Type="http://schemas.openxmlformats.org/officeDocument/2006/relationships/slideLayout" Target="../slideLayouts/slideLayout1.xml"/><Relationship Id="rId2" Type="http://schemas.openxmlformats.org/officeDocument/2006/relationships/image" Target="../media/image39.jpeg"/><Relationship Id="rId3" Type="http://schemas.openxmlformats.org/officeDocument/2006/relationships/image" Target="../media/image40.png"/><Relationship Id="rId4" Type="http://schemas.openxmlformats.org/officeDocument/2006/relationships/image" Target="../media/image24.jpeg"/><Relationship Id="rId5" Type="http://schemas.openxmlformats.org/officeDocument/2006/relationships/image" Target="../media/image41.png"/><Relationship Id="rId30" Type="http://schemas.openxmlformats.org/officeDocument/2006/relationships/image" Target="../media/image66.png"/><Relationship Id="rId31" Type="http://schemas.openxmlformats.org/officeDocument/2006/relationships/image" Target="../media/image67.png"/><Relationship Id="rId32" Type="http://schemas.openxmlformats.org/officeDocument/2006/relationships/image" Target="../media/image68.png"/><Relationship Id="rId9" Type="http://schemas.openxmlformats.org/officeDocument/2006/relationships/image" Target="../media/image45.png"/><Relationship Id="rId6" Type="http://schemas.openxmlformats.org/officeDocument/2006/relationships/image" Target="../media/image42.png"/><Relationship Id="rId7" Type="http://schemas.openxmlformats.org/officeDocument/2006/relationships/image" Target="../media/image43.png"/><Relationship Id="rId8" Type="http://schemas.openxmlformats.org/officeDocument/2006/relationships/image" Target="../media/image44.png"/><Relationship Id="rId33" Type="http://schemas.openxmlformats.org/officeDocument/2006/relationships/image" Target="../media/image69.png"/><Relationship Id="rId34" Type="http://schemas.openxmlformats.org/officeDocument/2006/relationships/image" Target="../media/image70.png"/><Relationship Id="rId35" Type="http://schemas.openxmlformats.org/officeDocument/2006/relationships/image" Target="../media/image71.png"/><Relationship Id="rId36" Type="http://schemas.openxmlformats.org/officeDocument/2006/relationships/image" Target="../media/image72.png"/><Relationship Id="rId10" Type="http://schemas.openxmlformats.org/officeDocument/2006/relationships/image" Target="../media/image46.png"/><Relationship Id="rId11" Type="http://schemas.openxmlformats.org/officeDocument/2006/relationships/image" Target="../media/image47.png"/><Relationship Id="rId12" Type="http://schemas.openxmlformats.org/officeDocument/2006/relationships/image" Target="../media/image48.png"/><Relationship Id="rId13" Type="http://schemas.openxmlformats.org/officeDocument/2006/relationships/image" Target="../media/image49.png"/><Relationship Id="rId14" Type="http://schemas.openxmlformats.org/officeDocument/2006/relationships/image" Target="../media/image50.png"/><Relationship Id="rId15" Type="http://schemas.openxmlformats.org/officeDocument/2006/relationships/image" Target="../media/image51.png"/><Relationship Id="rId16" Type="http://schemas.openxmlformats.org/officeDocument/2006/relationships/image" Target="../media/image52.png"/><Relationship Id="rId17" Type="http://schemas.openxmlformats.org/officeDocument/2006/relationships/image" Target="../media/image53.png"/><Relationship Id="rId18" Type="http://schemas.openxmlformats.org/officeDocument/2006/relationships/image" Target="../media/image54.png"/><Relationship Id="rId19" Type="http://schemas.openxmlformats.org/officeDocument/2006/relationships/image" Target="../media/image55.png"/><Relationship Id="rId37" Type="http://schemas.openxmlformats.org/officeDocument/2006/relationships/image" Target="../media/image73.png"/><Relationship Id="rId38" Type="http://schemas.openxmlformats.org/officeDocument/2006/relationships/image" Target="../media/image74.png"/><Relationship Id="rId39" Type="http://schemas.openxmlformats.org/officeDocument/2006/relationships/image" Target="../media/image75.png"/><Relationship Id="rId40" Type="http://schemas.openxmlformats.org/officeDocument/2006/relationships/image" Target="../media/image76.png"/><Relationship Id="rId41" Type="http://schemas.openxmlformats.org/officeDocument/2006/relationships/image" Target="../media/image7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 Id="rId3" Type="http://schemas.openxmlformats.org/officeDocument/2006/relationships/image" Target="../media/image78.png"/><Relationship Id="rId4" Type="http://schemas.openxmlformats.org/officeDocument/2006/relationships/image" Target="../media/image79.png"/><Relationship Id="rId5" Type="http://schemas.openxmlformats.org/officeDocument/2006/relationships/image" Target="../media/image80.png"/><Relationship Id="rId6" Type="http://schemas.openxmlformats.org/officeDocument/2006/relationships/image" Target="../media/image81.png"/><Relationship Id="rId7" Type="http://schemas.openxmlformats.org/officeDocument/2006/relationships/image" Target="../media/image82.png"/><Relationship Id="rId8" Type="http://schemas.openxmlformats.org/officeDocument/2006/relationships/image" Target="../media/image83.png"/><Relationship Id="rId9" Type="http://schemas.openxmlformats.org/officeDocument/2006/relationships/image" Target="../media/image84.png"/><Relationship Id="rId10" Type="http://schemas.openxmlformats.org/officeDocument/2006/relationships/image" Target="../media/image85.png"/><Relationship Id="rId11" Type="http://schemas.openxmlformats.org/officeDocument/2006/relationships/image" Target="../media/image86.png"/><Relationship Id="rId12" Type="http://schemas.openxmlformats.org/officeDocument/2006/relationships/image" Target="../media/image87.png"/><Relationship Id="rId13" Type="http://schemas.openxmlformats.org/officeDocument/2006/relationships/image" Target="../media/image88.png"/><Relationship Id="rId14" Type="http://schemas.openxmlformats.org/officeDocument/2006/relationships/image" Target="../media/image89.png"/><Relationship Id="rId15" Type="http://schemas.openxmlformats.org/officeDocument/2006/relationships/image" Target="../media/image90.png"/><Relationship Id="rId16" Type="http://schemas.openxmlformats.org/officeDocument/2006/relationships/image" Target="../media/image91.png"/><Relationship Id="rId17" Type="http://schemas.openxmlformats.org/officeDocument/2006/relationships/image" Target="../media/image92.png"/><Relationship Id="rId18" Type="http://schemas.openxmlformats.org/officeDocument/2006/relationships/image" Target="../media/image93.png"/><Relationship Id="rId19" Type="http://schemas.openxmlformats.org/officeDocument/2006/relationships/image" Target="../media/image94.png"/><Relationship Id="rId30" Type="http://schemas.openxmlformats.org/officeDocument/2006/relationships/image" Target="../media/image105.png"/><Relationship Id="rId31" Type="http://schemas.openxmlformats.org/officeDocument/2006/relationships/image" Target="../media/image106.png"/><Relationship Id="rId32" Type="http://schemas.openxmlformats.org/officeDocument/2006/relationships/image" Target="../media/image107.png"/><Relationship Id="rId33" Type="http://schemas.openxmlformats.org/officeDocument/2006/relationships/image" Target="../media/image108.png"/><Relationship Id="rId34" Type="http://schemas.openxmlformats.org/officeDocument/2006/relationships/image" Target="../media/image109.png"/><Relationship Id="rId35" Type="http://schemas.openxmlformats.org/officeDocument/2006/relationships/image" Target="../media/image110.png"/><Relationship Id="rId36" Type="http://schemas.openxmlformats.org/officeDocument/2006/relationships/image" Target="../media/image111.png"/><Relationship Id="rId37" Type="http://schemas.openxmlformats.org/officeDocument/2006/relationships/image" Target="../media/image112.png"/><Relationship Id="rId38" Type="http://schemas.openxmlformats.org/officeDocument/2006/relationships/image" Target="../media/image113.png"/><Relationship Id="rId39" Type="http://schemas.openxmlformats.org/officeDocument/2006/relationships/image" Target="../media/image114.png"/><Relationship Id="rId50" Type="http://schemas.openxmlformats.org/officeDocument/2006/relationships/image" Target="../media/image125.png"/><Relationship Id="rId51" Type="http://schemas.openxmlformats.org/officeDocument/2006/relationships/image" Target="../media/image126.png"/><Relationship Id="rId52" Type="http://schemas.openxmlformats.org/officeDocument/2006/relationships/image" Target="../media/image127.png"/><Relationship Id="rId53" Type="http://schemas.openxmlformats.org/officeDocument/2006/relationships/image" Target="../media/image128.png"/><Relationship Id="rId54" Type="http://schemas.openxmlformats.org/officeDocument/2006/relationships/image" Target="../media/image129.png"/><Relationship Id="rId55" Type="http://schemas.openxmlformats.org/officeDocument/2006/relationships/image" Target="../media/image130.png"/><Relationship Id="rId56" Type="http://schemas.openxmlformats.org/officeDocument/2006/relationships/image" Target="../media/image131.png"/><Relationship Id="rId57" Type="http://schemas.openxmlformats.org/officeDocument/2006/relationships/image" Target="../media/image132.png"/><Relationship Id="rId58" Type="http://schemas.openxmlformats.org/officeDocument/2006/relationships/image" Target="../media/image133.png"/><Relationship Id="rId59" Type="http://schemas.openxmlformats.org/officeDocument/2006/relationships/image" Target="../media/image134.png"/><Relationship Id="rId70" Type="http://schemas.openxmlformats.org/officeDocument/2006/relationships/image" Target="../media/image145.png"/><Relationship Id="rId71" Type="http://schemas.openxmlformats.org/officeDocument/2006/relationships/image" Target="../media/image146.png"/><Relationship Id="rId72" Type="http://schemas.openxmlformats.org/officeDocument/2006/relationships/image" Target="../media/image147.png"/><Relationship Id="rId73" Type="http://schemas.openxmlformats.org/officeDocument/2006/relationships/image" Target="../media/image148.png"/><Relationship Id="rId74" Type="http://schemas.openxmlformats.org/officeDocument/2006/relationships/image" Target="../media/image149.png"/><Relationship Id="rId75" Type="http://schemas.openxmlformats.org/officeDocument/2006/relationships/image" Target="../media/image150.png"/><Relationship Id="rId76" Type="http://schemas.openxmlformats.org/officeDocument/2006/relationships/image" Target="../media/image151.png"/><Relationship Id="rId77" Type="http://schemas.openxmlformats.org/officeDocument/2006/relationships/image" Target="../media/image152.png"/><Relationship Id="rId78" Type="http://schemas.openxmlformats.org/officeDocument/2006/relationships/image" Target="../media/image153.png"/><Relationship Id="rId79" Type="http://schemas.openxmlformats.org/officeDocument/2006/relationships/image" Target="../media/image154.png"/><Relationship Id="rId20" Type="http://schemas.openxmlformats.org/officeDocument/2006/relationships/image" Target="../media/image95.png"/><Relationship Id="rId21" Type="http://schemas.openxmlformats.org/officeDocument/2006/relationships/image" Target="../media/image96.png"/><Relationship Id="rId22" Type="http://schemas.openxmlformats.org/officeDocument/2006/relationships/image" Target="../media/image97.png"/><Relationship Id="rId23" Type="http://schemas.openxmlformats.org/officeDocument/2006/relationships/image" Target="../media/image98.png"/><Relationship Id="rId24" Type="http://schemas.openxmlformats.org/officeDocument/2006/relationships/image" Target="../media/image99.png"/><Relationship Id="rId25" Type="http://schemas.openxmlformats.org/officeDocument/2006/relationships/image" Target="../media/image100.png"/><Relationship Id="rId26" Type="http://schemas.openxmlformats.org/officeDocument/2006/relationships/image" Target="../media/image101.png"/><Relationship Id="rId27" Type="http://schemas.openxmlformats.org/officeDocument/2006/relationships/image" Target="../media/image102.png"/><Relationship Id="rId28" Type="http://schemas.openxmlformats.org/officeDocument/2006/relationships/image" Target="../media/image103.png"/><Relationship Id="rId29" Type="http://schemas.openxmlformats.org/officeDocument/2006/relationships/image" Target="../media/image104.png"/><Relationship Id="rId40" Type="http://schemas.openxmlformats.org/officeDocument/2006/relationships/image" Target="../media/image115.png"/><Relationship Id="rId41" Type="http://schemas.openxmlformats.org/officeDocument/2006/relationships/image" Target="../media/image116.png"/><Relationship Id="rId42" Type="http://schemas.openxmlformats.org/officeDocument/2006/relationships/image" Target="../media/image117.png"/><Relationship Id="rId43" Type="http://schemas.openxmlformats.org/officeDocument/2006/relationships/image" Target="../media/image118.png"/><Relationship Id="rId44" Type="http://schemas.openxmlformats.org/officeDocument/2006/relationships/image" Target="../media/image119.png"/><Relationship Id="rId45" Type="http://schemas.openxmlformats.org/officeDocument/2006/relationships/image" Target="../media/image120.png"/><Relationship Id="rId46" Type="http://schemas.openxmlformats.org/officeDocument/2006/relationships/image" Target="../media/image121.png"/><Relationship Id="rId47" Type="http://schemas.openxmlformats.org/officeDocument/2006/relationships/image" Target="../media/image122.png"/><Relationship Id="rId48" Type="http://schemas.openxmlformats.org/officeDocument/2006/relationships/image" Target="../media/image123.png"/><Relationship Id="rId49" Type="http://schemas.openxmlformats.org/officeDocument/2006/relationships/image" Target="../media/image124.png"/><Relationship Id="rId60" Type="http://schemas.openxmlformats.org/officeDocument/2006/relationships/image" Target="../media/image135.png"/><Relationship Id="rId61" Type="http://schemas.openxmlformats.org/officeDocument/2006/relationships/image" Target="../media/image136.png"/><Relationship Id="rId62" Type="http://schemas.openxmlformats.org/officeDocument/2006/relationships/image" Target="../media/image137.png"/><Relationship Id="rId63" Type="http://schemas.openxmlformats.org/officeDocument/2006/relationships/image" Target="../media/image138.png"/><Relationship Id="rId64" Type="http://schemas.openxmlformats.org/officeDocument/2006/relationships/image" Target="../media/image139.png"/><Relationship Id="rId65" Type="http://schemas.openxmlformats.org/officeDocument/2006/relationships/image" Target="../media/image140.png"/><Relationship Id="rId66" Type="http://schemas.openxmlformats.org/officeDocument/2006/relationships/image" Target="../media/image141.png"/><Relationship Id="rId67" Type="http://schemas.openxmlformats.org/officeDocument/2006/relationships/image" Target="../media/image142.png"/><Relationship Id="rId68" Type="http://schemas.openxmlformats.org/officeDocument/2006/relationships/image" Target="../media/image143.png"/><Relationship Id="rId69" Type="http://schemas.openxmlformats.org/officeDocument/2006/relationships/image" Target="../media/image144.png"/><Relationship Id="rId80" Type="http://schemas.openxmlformats.org/officeDocument/2006/relationships/image" Target="../media/image155.png"/><Relationship Id="rId81" Type="http://schemas.openxmlformats.org/officeDocument/2006/relationships/image" Target="../media/image156.png"/><Relationship Id="rId82" Type="http://schemas.openxmlformats.org/officeDocument/2006/relationships/image" Target="../media/image157.png"/><Relationship Id="rId83" Type="http://schemas.openxmlformats.org/officeDocument/2006/relationships/image" Target="../media/image158.png"/><Relationship Id="rId84" Type="http://schemas.openxmlformats.org/officeDocument/2006/relationships/image" Target="../media/image159.png"/><Relationship Id="rId85" Type="http://schemas.openxmlformats.org/officeDocument/2006/relationships/image" Target="../media/image160.png"/><Relationship Id="rId86" Type="http://schemas.openxmlformats.org/officeDocument/2006/relationships/image" Target="../media/image161.png"/><Relationship Id="rId87" Type="http://schemas.openxmlformats.org/officeDocument/2006/relationships/image" Target="../media/image162.png"/></Relationships>
</file>

<file path=ppt/slides/_rels/slide9.xml.rels><?xml version="1.0" encoding="UTF-8" standalone="yes"?>
<Relationships xmlns="http://schemas.openxmlformats.org/package/2006/relationships"><Relationship Id="rId3" Type="http://schemas.openxmlformats.org/officeDocument/2006/relationships/image" Target="../media/image163.png"/><Relationship Id="rId4" Type="http://schemas.openxmlformats.org/officeDocument/2006/relationships/image" Target="../media/image164.png"/><Relationship Id="rId5" Type="http://schemas.openxmlformats.org/officeDocument/2006/relationships/image" Target="../media/image165.png"/><Relationship Id="rId6" Type="http://schemas.openxmlformats.org/officeDocument/2006/relationships/image" Target="../media/image24.jpeg"/><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8" descr="curr_tus_1m_72">
            <a:extLst>
              <a:ext uri="{FF2B5EF4-FFF2-40B4-BE49-F238E27FC236}">
                <a16:creationId xmlns="" xmlns:a16="http://schemas.microsoft.com/office/drawing/2014/main" id="{1E19E72C-2F75-4205-ACF5-79BCD01AA09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8950" t="13554" r="17490" b="8047"/>
          <a:stretch/>
        </p:blipFill>
        <p:spPr bwMode="auto">
          <a:xfrm>
            <a:off x="1619250" y="2565400"/>
            <a:ext cx="1800225" cy="223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5" descr="CoperturaRadarSicomarPlus.png">
            <a:extLst>
              <a:ext uri="{FF2B5EF4-FFF2-40B4-BE49-F238E27FC236}">
                <a16:creationId xmlns="" xmlns:a16="http://schemas.microsoft.com/office/drawing/2014/main" id="{E13D323E-30B4-47EC-BA37-DE6420AB75C3}"/>
              </a:ext>
            </a:extLst>
          </p:cNvPr>
          <p:cNvPicPr>
            <a:picLocks noChangeAspect="1"/>
          </p:cNvPicPr>
          <p:nvPr/>
        </p:nvPicPr>
        <p:blipFill rotWithShape="1">
          <a:blip r:embed="rId3">
            <a:extLst>
              <a:ext uri="{28A0092B-C50C-407E-A947-70E740481C1C}">
                <a14:useLocalDpi xmlns:a14="http://schemas.microsoft.com/office/drawing/2010/main" val="0"/>
              </a:ext>
            </a:extLst>
          </a:blip>
          <a:srcRect l="20204"/>
          <a:stretch/>
        </p:blipFill>
        <p:spPr>
          <a:xfrm>
            <a:off x="6566348" y="2492375"/>
            <a:ext cx="2565839" cy="2029912"/>
          </a:xfrm>
          <a:prstGeom prst="rect">
            <a:avLst/>
          </a:prstGeom>
        </p:spPr>
      </p:pic>
      <p:pic>
        <p:nvPicPr>
          <p:cNvPr id="20" name="Picture 1">
            <a:extLst>
              <a:ext uri="{FF2B5EF4-FFF2-40B4-BE49-F238E27FC236}">
                <a16:creationId xmlns="" xmlns:a16="http://schemas.microsoft.com/office/drawing/2014/main" id="{837F3944-6DD2-40EE-BADE-E7CB996FE0D6}"/>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830838" y="5683903"/>
            <a:ext cx="1473200" cy="5921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1" name="Text Box 2">
            <a:extLst>
              <a:ext uri="{FF2B5EF4-FFF2-40B4-BE49-F238E27FC236}">
                <a16:creationId xmlns="" xmlns:a16="http://schemas.microsoft.com/office/drawing/2014/main" id="{CBACCC4C-A4C6-4045-96C5-00C55DC4D009}"/>
              </a:ext>
            </a:extLst>
          </p:cNvPr>
          <p:cNvSpPr txBox="1">
            <a:spLocks noChangeArrowheads="1"/>
          </p:cNvSpPr>
          <p:nvPr/>
        </p:nvSpPr>
        <p:spPr bwMode="auto">
          <a:xfrm>
            <a:off x="0" y="638969"/>
            <a:ext cx="7503756" cy="1818063"/>
          </a:xfrm>
          <a:prstGeom prst="rect">
            <a:avLst/>
          </a:prstGeom>
          <a:noFill/>
          <a:ln>
            <a:noFill/>
          </a:ln>
          <a:effectLst/>
          <a:extLst/>
        </p:spPr>
        <p:txBody>
          <a:bodyPr wrap="square"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ＭＳ Ｐゴシック" charset="0"/>
                <a:cs typeface="Arial Unicode MS" charset="0"/>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Arial" charset="0"/>
                <a:ea typeface="Arial Unicode MS" charset="0"/>
                <a:cs typeface="Arial Unicode MS" charset="0"/>
              </a:defRPr>
            </a:lvl9pPr>
          </a:lstStyle>
          <a:p>
            <a:r>
              <a:rPr lang="it-IT" sz="2800" b="1" dirty="0"/>
              <a:t>Integration of HF radar, </a:t>
            </a:r>
            <a:r>
              <a:rPr lang="it-IT" sz="2800" b="1" dirty="0" err="1"/>
              <a:t>satellites</a:t>
            </a:r>
            <a:r>
              <a:rPr lang="it-IT" sz="2800" b="1" dirty="0"/>
              <a:t> and </a:t>
            </a:r>
            <a:r>
              <a:rPr lang="it-IT" sz="2800" b="1" dirty="0" err="1"/>
              <a:t>models</a:t>
            </a:r>
            <a:r>
              <a:rPr lang="it-IT" sz="2800" b="1" dirty="0"/>
              <a:t> for the generation of downstream </a:t>
            </a:r>
            <a:r>
              <a:rPr lang="it-IT" sz="2800" b="1" dirty="0" err="1"/>
              <a:t>services</a:t>
            </a:r>
            <a:r>
              <a:rPr lang="it-IT" sz="2800" b="1" dirty="0"/>
              <a:t>: from </a:t>
            </a:r>
            <a:r>
              <a:rPr lang="it-IT" sz="2800" b="1" dirty="0" err="1"/>
              <a:t>environmental</a:t>
            </a:r>
            <a:r>
              <a:rPr lang="it-IT" sz="2800" b="1" dirty="0"/>
              <a:t> </a:t>
            </a:r>
            <a:r>
              <a:rPr lang="it-IT" sz="2800" b="1" dirty="0" err="1"/>
              <a:t>monitoring</a:t>
            </a:r>
            <a:r>
              <a:rPr lang="it-IT" sz="2800" b="1" dirty="0"/>
              <a:t> to </a:t>
            </a:r>
            <a:r>
              <a:rPr lang="it-IT" sz="2800" b="1" dirty="0" err="1"/>
              <a:t>sea</a:t>
            </a:r>
            <a:r>
              <a:rPr lang="it-IT" sz="2800" b="1" dirty="0"/>
              <a:t> </a:t>
            </a:r>
            <a:r>
              <a:rPr lang="it-IT" sz="2800" b="1" dirty="0" err="1"/>
              <a:t>safety</a:t>
            </a:r>
            <a:r>
              <a:rPr lang="it-IT" sz="2800" b="1" dirty="0"/>
              <a:t> in </a:t>
            </a:r>
            <a:r>
              <a:rPr lang="it-IT" sz="2800" b="1" dirty="0" err="1"/>
              <a:t>Tuscany</a:t>
            </a:r>
            <a:r>
              <a:rPr lang="it-IT" sz="2800" b="1" dirty="0"/>
              <a:t> </a:t>
            </a:r>
            <a:endParaRPr lang="it-IT" sz="2800" b="1" dirty="0">
              <a:effectLst/>
            </a:endParaRPr>
          </a:p>
        </p:txBody>
      </p:sp>
      <p:pic>
        <p:nvPicPr>
          <p:cNvPr id="22" name="Picture 4">
            <a:extLst>
              <a:ext uri="{FF2B5EF4-FFF2-40B4-BE49-F238E27FC236}">
                <a16:creationId xmlns="" xmlns:a16="http://schemas.microsoft.com/office/drawing/2014/main" id="{E1159734-73E3-483F-B752-15BC7C7A06EC}"/>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721550" y="5763278"/>
            <a:ext cx="989013" cy="38576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3" name="Text Box 9">
            <a:extLst>
              <a:ext uri="{FF2B5EF4-FFF2-40B4-BE49-F238E27FC236}">
                <a16:creationId xmlns="" xmlns:a16="http://schemas.microsoft.com/office/drawing/2014/main" id="{3C2D8B05-3626-4A16-AA86-B5818D19A94D}"/>
              </a:ext>
            </a:extLst>
          </p:cNvPr>
          <p:cNvSpPr txBox="1">
            <a:spLocks noChangeArrowheads="1"/>
          </p:cNvSpPr>
          <p:nvPr/>
        </p:nvSpPr>
        <p:spPr bwMode="auto">
          <a:xfrm>
            <a:off x="539750" y="4868863"/>
            <a:ext cx="8135938" cy="64633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
                <a:srgbClr val="000000"/>
              </a:buClr>
              <a:buSzPct val="100000"/>
              <a:buFont typeface="Times New Roman" charset="0"/>
              <a:buNone/>
              <a:defRPr/>
            </a:pPr>
            <a:r>
              <a:rPr lang="it-IT" sz="1800" b="1" u="sng" dirty="0">
                <a:solidFill>
                  <a:schemeClr val="tx1"/>
                </a:solidFill>
                <a:cs typeface="Arial Unicode MS" charset="0"/>
              </a:rPr>
              <a:t>Carlo</a:t>
            </a:r>
            <a:r>
              <a:rPr lang="it-IT" sz="1800" b="1" u="sng" dirty="0">
                <a:cs typeface="Arial Unicode MS" charset="0"/>
              </a:rPr>
              <a:t> </a:t>
            </a:r>
            <a:r>
              <a:rPr lang="it-IT" sz="1800" b="1" u="sng" dirty="0">
                <a:solidFill>
                  <a:schemeClr val="tx1"/>
                </a:solidFill>
                <a:cs typeface="Arial Unicode MS" charset="0"/>
              </a:rPr>
              <a:t>Brandini</a:t>
            </a:r>
            <a:r>
              <a:rPr lang="it-IT" sz="1800" baseline="30000" dirty="0">
                <a:solidFill>
                  <a:schemeClr val="tx1"/>
                </a:solidFill>
                <a:cs typeface="Arial Unicode MS" charset="0"/>
              </a:rPr>
              <a:t>12</a:t>
            </a:r>
            <a:r>
              <a:rPr lang="it-IT" sz="1800" dirty="0">
                <a:solidFill>
                  <a:schemeClr val="tx1"/>
                </a:solidFill>
                <a:cs typeface="Arial Unicode MS" charset="0"/>
              </a:rPr>
              <a:t>, Stefano Taddei</a:t>
            </a:r>
            <a:r>
              <a:rPr lang="it-IT" sz="1800" baseline="30000" dirty="0">
                <a:solidFill>
                  <a:schemeClr val="tx1"/>
                </a:solidFill>
                <a:cs typeface="Arial Unicode MS" charset="0"/>
              </a:rPr>
              <a:t>1</a:t>
            </a:r>
            <a:r>
              <a:rPr lang="it-IT" sz="1800" dirty="0">
                <a:solidFill>
                  <a:schemeClr val="tx1"/>
                </a:solidFill>
                <a:cs typeface="Arial Unicode MS" charset="0"/>
              </a:rPr>
              <a:t>, Maria Fattorini</a:t>
            </a:r>
            <a:r>
              <a:rPr lang="it-IT" sz="1800" baseline="30000" dirty="0">
                <a:solidFill>
                  <a:schemeClr val="tx1"/>
                </a:solidFill>
                <a:cs typeface="Arial Unicode MS" charset="0"/>
              </a:rPr>
              <a:t>12</a:t>
            </a:r>
            <a:r>
              <a:rPr lang="it-IT" sz="1800" dirty="0">
                <a:solidFill>
                  <a:schemeClr val="tx1"/>
                </a:solidFill>
                <a:cs typeface="Arial Unicode MS" charset="0"/>
              </a:rPr>
              <a:t>, Bartolomeo Doronzo</a:t>
            </a:r>
            <a:r>
              <a:rPr lang="it-IT" sz="1800" baseline="30000" dirty="0">
                <a:solidFill>
                  <a:schemeClr val="tx1"/>
                </a:solidFill>
                <a:cs typeface="Arial Unicode MS" charset="0"/>
              </a:rPr>
              <a:t>12</a:t>
            </a:r>
            <a:r>
              <a:rPr lang="it-IT" sz="1800" dirty="0">
                <a:solidFill>
                  <a:schemeClr val="tx1"/>
                </a:solidFill>
                <a:cs typeface="Arial Unicode MS" charset="0"/>
              </a:rPr>
              <a:t>, Letizia Costanza</a:t>
            </a:r>
            <a:r>
              <a:rPr lang="it-IT" sz="1800" baseline="30000" dirty="0">
                <a:solidFill>
                  <a:schemeClr val="tx1"/>
                </a:solidFill>
                <a:cs typeface="Arial Unicode MS" charset="0"/>
              </a:rPr>
              <a:t>12</a:t>
            </a:r>
            <a:r>
              <a:rPr lang="it-IT" sz="1800" dirty="0">
                <a:solidFill>
                  <a:schemeClr val="tx1"/>
                </a:solidFill>
                <a:cs typeface="Arial Unicode MS" charset="0"/>
              </a:rPr>
              <a:t>,</a:t>
            </a:r>
            <a:r>
              <a:rPr lang="it-IT" dirty="0">
                <a:cs typeface="Arial Unicode MS" charset="0"/>
              </a:rPr>
              <a:t> </a:t>
            </a:r>
            <a:r>
              <a:rPr lang="it-IT" dirty="0" smtClean="0">
                <a:cs typeface="Arial Unicode MS" charset="0"/>
              </a:rPr>
              <a:t>Chiara Lapucci</a:t>
            </a:r>
            <a:r>
              <a:rPr lang="it-IT" baseline="30000" dirty="0" smtClean="0">
                <a:cs typeface="Arial Unicode MS" charset="0"/>
              </a:rPr>
              <a:t>1</a:t>
            </a:r>
            <a:r>
              <a:rPr lang="it-IT" dirty="0">
                <a:cs typeface="Arial Unicode MS" charset="0"/>
              </a:rPr>
              <a:t>,</a:t>
            </a:r>
            <a:r>
              <a:rPr lang="it-IT" baseline="30000" dirty="0">
                <a:cs typeface="Arial Unicode MS" charset="0"/>
              </a:rPr>
              <a:t> </a:t>
            </a:r>
            <a:r>
              <a:rPr lang="it-IT" sz="1800" dirty="0">
                <a:solidFill>
                  <a:schemeClr val="tx1"/>
                </a:solidFill>
                <a:cs typeface="Arial Unicode MS" charset="0"/>
              </a:rPr>
              <a:t>Alberto Ortolani</a:t>
            </a:r>
            <a:r>
              <a:rPr lang="it-IT" sz="1800" baseline="30000" dirty="0">
                <a:solidFill>
                  <a:schemeClr val="tx1"/>
                </a:solidFill>
                <a:cs typeface="Arial Unicode MS" charset="0"/>
              </a:rPr>
              <a:t>12</a:t>
            </a:r>
            <a:r>
              <a:rPr lang="it-IT" sz="1800" dirty="0">
                <a:solidFill>
                  <a:schemeClr val="tx1"/>
                </a:solidFill>
                <a:cs typeface="Arial Unicode MS" charset="0"/>
              </a:rPr>
              <a:t>, Bernardo Gozzini</a:t>
            </a:r>
            <a:r>
              <a:rPr lang="it-IT" sz="1800" baseline="30000" dirty="0">
                <a:solidFill>
                  <a:schemeClr val="tx1"/>
                </a:solidFill>
                <a:cs typeface="Arial Unicode MS" charset="0"/>
              </a:rPr>
              <a:t>1</a:t>
            </a:r>
            <a:endParaRPr lang="it-IT" sz="1800" dirty="0">
              <a:solidFill>
                <a:schemeClr val="tx1"/>
              </a:solidFill>
              <a:cs typeface="Arial Unicode MS" charset="0"/>
            </a:endParaRPr>
          </a:p>
        </p:txBody>
      </p:sp>
      <p:sp>
        <p:nvSpPr>
          <p:cNvPr id="24" name="Text Box 10">
            <a:extLst>
              <a:ext uri="{FF2B5EF4-FFF2-40B4-BE49-F238E27FC236}">
                <a16:creationId xmlns="" xmlns:a16="http://schemas.microsoft.com/office/drawing/2014/main" id="{F8FB61D9-22C5-48E8-A55D-F6F94FB4FD4B}"/>
              </a:ext>
            </a:extLst>
          </p:cNvPr>
          <p:cNvSpPr txBox="1">
            <a:spLocks noChangeArrowheads="1"/>
          </p:cNvSpPr>
          <p:nvPr/>
        </p:nvSpPr>
        <p:spPr bwMode="auto">
          <a:xfrm>
            <a:off x="543500" y="5771216"/>
            <a:ext cx="647700" cy="3365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
                <a:srgbClr val="000000"/>
              </a:buClr>
              <a:buSzPct val="100000"/>
              <a:buFont typeface="Times New Roman" charset="0"/>
              <a:buNone/>
              <a:defRPr/>
            </a:pPr>
            <a:r>
              <a:rPr lang="it-IT" sz="1600" dirty="0">
                <a:solidFill>
                  <a:schemeClr val="tx1"/>
                </a:solidFill>
                <a:cs typeface="Arial Unicode MS" charset="0"/>
              </a:rPr>
              <a:t>(1)</a:t>
            </a:r>
          </a:p>
        </p:txBody>
      </p:sp>
      <p:sp>
        <p:nvSpPr>
          <p:cNvPr id="25" name="Text Box 11">
            <a:extLst>
              <a:ext uri="{FF2B5EF4-FFF2-40B4-BE49-F238E27FC236}">
                <a16:creationId xmlns="" xmlns:a16="http://schemas.microsoft.com/office/drawing/2014/main" id="{7ED95507-C3A5-486D-8DC9-9C2F5AE6AE6B}"/>
              </a:ext>
            </a:extLst>
          </p:cNvPr>
          <p:cNvSpPr txBox="1">
            <a:spLocks noChangeArrowheads="1"/>
          </p:cNvSpPr>
          <p:nvPr/>
        </p:nvSpPr>
        <p:spPr bwMode="auto">
          <a:xfrm>
            <a:off x="2343725" y="5771216"/>
            <a:ext cx="647700" cy="336550"/>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buClr>
                <a:srgbClr val="000000"/>
              </a:buClr>
              <a:buSzPct val="100000"/>
              <a:buFont typeface="Times New Roman" charset="0"/>
              <a:buNone/>
              <a:defRPr/>
            </a:pPr>
            <a:r>
              <a:rPr lang="it-IT" sz="1600">
                <a:solidFill>
                  <a:schemeClr val="tx1"/>
                </a:solidFill>
                <a:cs typeface="Arial Unicode MS" charset="0"/>
              </a:rPr>
              <a:t>(2)</a:t>
            </a:r>
          </a:p>
        </p:txBody>
      </p:sp>
      <p:sp>
        <p:nvSpPr>
          <p:cNvPr id="26" name="Text Box 13">
            <a:extLst>
              <a:ext uri="{FF2B5EF4-FFF2-40B4-BE49-F238E27FC236}">
                <a16:creationId xmlns="" xmlns:a16="http://schemas.microsoft.com/office/drawing/2014/main" id="{2124E3A7-6404-4A8D-A33B-E0DC07F76432}"/>
              </a:ext>
            </a:extLst>
          </p:cNvPr>
          <p:cNvSpPr txBox="1">
            <a:spLocks noChangeArrowheads="1"/>
          </p:cNvSpPr>
          <p:nvPr/>
        </p:nvSpPr>
        <p:spPr bwMode="auto">
          <a:xfrm>
            <a:off x="833403" y="6397300"/>
            <a:ext cx="1772622" cy="36933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spcBef>
                <a:spcPct val="50000"/>
              </a:spcBef>
              <a:buClr>
                <a:srgbClr val="000000"/>
              </a:buClr>
              <a:buSzPct val="100000"/>
              <a:buFont typeface="Times New Roman" charset="0"/>
              <a:buNone/>
              <a:defRPr/>
            </a:pPr>
            <a:r>
              <a:rPr lang="it-IT" sz="1800" i="1" dirty="0" smtClean="0">
                <a:solidFill>
                  <a:schemeClr val="tx1"/>
                </a:solidFill>
                <a:cs typeface="Arial Unicode MS" charset="0"/>
              </a:rPr>
              <a:t>26/9/2017</a:t>
            </a:r>
            <a:endParaRPr lang="it-IT" sz="1800" i="1" dirty="0">
              <a:solidFill>
                <a:schemeClr val="tx1"/>
              </a:solidFill>
              <a:cs typeface="Arial Unicode MS" charset="0"/>
            </a:endParaRPr>
          </a:p>
        </p:txBody>
      </p:sp>
      <p:pic>
        <p:nvPicPr>
          <p:cNvPr id="28" name="Picture 19" descr="SICOMAR_radar_prodotto_2">
            <a:extLst>
              <a:ext uri="{FF2B5EF4-FFF2-40B4-BE49-F238E27FC236}">
                <a16:creationId xmlns="" xmlns:a16="http://schemas.microsoft.com/office/drawing/2014/main" id="{A4D84E41-71ED-4C97-8315-9504BB8CE3B4}"/>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4643438" y="2565400"/>
            <a:ext cx="2038350" cy="181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Immagine 14">
            <a:extLst>
              <a:ext uri="{FF2B5EF4-FFF2-40B4-BE49-F238E27FC236}">
                <a16:creationId xmlns="" xmlns:a16="http://schemas.microsoft.com/office/drawing/2014/main" id="{C737BA6A-EFD4-41C6-A74F-39DFC85725FC}"/>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3419475" y="2492375"/>
            <a:ext cx="1296988" cy="231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9" descr="Immagine 005">
            <a:extLst>
              <a:ext uri="{FF2B5EF4-FFF2-40B4-BE49-F238E27FC236}">
                <a16:creationId xmlns="" xmlns:a16="http://schemas.microsoft.com/office/drawing/2014/main" id="{1F4C26DD-5FA8-41C7-8239-D7DE24A6E83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70" y="2879724"/>
            <a:ext cx="1994065" cy="1497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magine 1" descr="Schermata 2017-09-25 alle 23.16.11.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81788" y="86474"/>
            <a:ext cx="2462212" cy="957786"/>
          </a:xfrm>
          <a:prstGeom prst="rect">
            <a:avLst/>
          </a:prstGeom>
        </p:spPr>
      </p:pic>
      <p:pic>
        <p:nvPicPr>
          <p:cNvPr id="3" name="Immagine 2" descr="Schermata 2017-09-26 alle 07.04.05.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79156" y="5588359"/>
            <a:ext cx="3964843" cy="1269641"/>
          </a:xfrm>
          <a:prstGeom prst="rect">
            <a:avLst/>
          </a:prstGeom>
        </p:spPr>
      </p:pic>
    </p:spTree>
    <p:extLst>
      <p:ext uri="{BB962C8B-B14F-4D97-AF65-F5344CB8AC3E}">
        <p14:creationId xmlns:p14="http://schemas.microsoft.com/office/powerpoint/2010/main" val="360668484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curr_tus_1m_75">
            <a:extLst>
              <a:ext uri="{FF2B5EF4-FFF2-40B4-BE49-F238E27FC236}">
                <a16:creationId xmlns="" xmlns:a16="http://schemas.microsoft.com/office/drawing/2014/main" id="{941D50E4-3195-4FEB-BE55-19BEBF6EB0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Picture 5" descr="curr_tus_1m_3">
            <a:extLst>
              <a:ext uri="{FF2B5EF4-FFF2-40B4-BE49-F238E27FC236}">
                <a16:creationId xmlns="" xmlns:a16="http://schemas.microsoft.com/office/drawing/2014/main" id="{D16A3FBC-26F0-4400-8FFA-FA6110A665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descr="curr_tus_1m_6">
            <a:extLst>
              <a:ext uri="{FF2B5EF4-FFF2-40B4-BE49-F238E27FC236}">
                <a16:creationId xmlns="" xmlns:a16="http://schemas.microsoft.com/office/drawing/2014/main" id="{0F3A2AA1-63FD-40D8-919A-414F450B00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7" descr="curr_tus_1m_9">
            <a:extLst>
              <a:ext uri="{FF2B5EF4-FFF2-40B4-BE49-F238E27FC236}">
                <a16:creationId xmlns="" xmlns:a16="http://schemas.microsoft.com/office/drawing/2014/main" id="{1FFA7137-D4EE-45F8-AA4F-B0F6A861628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8" descr="curr_tus_1m_12">
            <a:extLst>
              <a:ext uri="{FF2B5EF4-FFF2-40B4-BE49-F238E27FC236}">
                <a16:creationId xmlns="" xmlns:a16="http://schemas.microsoft.com/office/drawing/2014/main" id="{153EA6FF-A778-4B9C-A201-BE18840B27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9" descr="curr_tus_1m_15">
            <a:extLst>
              <a:ext uri="{FF2B5EF4-FFF2-40B4-BE49-F238E27FC236}">
                <a16:creationId xmlns="" xmlns:a16="http://schemas.microsoft.com/office/drawing/2014/main" id="{51A3DC25-A208-44D5-82D9-344FFB73DF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4" name="Picture 10" descr="curr_tus_1m_18">
            <a:extLst>
              <a:ext uri="{FF2B5EF4-FFF2-40B4-BE49-F238E27FC236}">
                <a16:creationId xmlns="" xmlns:a16="http://schemas.microsoft.com/office/drawing/2014/main" id="{A137D5F7-389E-4EF7-9973-A1C6F5B2FFFD}"/>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5" name="Picture 11" descr="curr_tus_1m_21">
            <a:extLst>
              <a:ext uri="{FF2B5EF4-FFF2-40B4-BE49-F238E27FC236}">
                <a16:creationId xmlns="" xmlns:a16="http://schemas.microsoft.com/office/drawing/2014/main" id="{5AC4F46C-1FFC-4A7B-9748-7743982D1F1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6" name="Picture 12" descr="curr_tus_1m_24">
            <a:extLst>
              <a:ext uri="{FF2B5EF4-FFF2-40B4-BE49-F238E27FC236}">
                <a16:creationId xmlns="" xmlns:a16="http://schemas.microsoft.com/office/drawing/2014/main" id="{27D56EF5-485E-4D42-B273-2EE5EEF0617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7" name="Picture 13" descr="curr_tus_1m_27">
            <a:extLst>
              <a:ext uri="{FF2B5EF4-FFF2-40B4-BE49-F238E27FC236}">
                <a16:creationId xmlns="" xmlns:a16="http://schemas.microsoft.com/office/drawing/2014/main" id="{C25B1697-C9C1-474F-866C-0E71DFBA079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8" name="Picture 14" descr="curr_tus_1m_30">
            <a:extLst>
              <a:ext uri="{FF2B5EF4-FFF2-40B4-BE49-F238E27FC236}">
                <a16:creationId xmlns="" xmlns:a16="http://schemas.microsoft.com/office/drawing/2014/main" id="{E154A97A-DA2D-4118-BC6A-F5A6B274CA13}"/>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9" name="Picture 15" descr="curr_tus_1m_33">
            <a:extLst>
              <a:ext uri="{FF2B5EF4-FFF2-40B4-BE49-F238E27FC236}">
                <a16:creationId xmlns="" xmlns:a16="http://schemas.microsoft.com/office/drawing/2014/main" id="{A7F2ABC3-F456-4D25-BC33-0FD74EA7702B}"/>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0" name="Picture 16" descr="curr_tus_1m_36">
            <a:extLst>
              <a:ext uri="{FF2B5EF4-FFF2-40B4-BE49-F238E27FC236}">
                <a16:creationId xmlns="" xmlns:a16="http://schemas.microsoft.com/office/drawing/2014/main" id="{B9F88D15-3AEB-414B-B818-B74D9F9D84E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1" name="Picture 17" descr="curr_tus_1m_39">
            <a:extLst>
              <a:ext uri="{FF2B5EF4-FFF2-40B4-BE49-F238E27FC236}">
                <a16:creationId xmlns="" xmlns:a16="http://schemas.microsoft.com/office/drawing/2014/main" id="{0F4AD4AB-B2F8-4137-8991-C61B85074543}"/>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18" descr="curr_tus_1m_42">
            <a:extLst>
              <a:ext uri="{FF2B5EF4-FFF2-40B4-BE49-F238E27FC236}">
                <a16:creationId xmlns="" xmlns:a16="http://schemas.microsoft.com/office/drawing/2014/main" id="{5ABC1F9C-39EA-45C7-A906-3677D379DDF2}"/>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3" name="Picture 19" descr="curr_tus_1m_45">
            <a:extLst>
              <a:ext uri="{FF2B5EF4-FFF2-40B4-BE49-F238E27FC236}">
                <a16:creationId xmlns="" xmlns:a16="http://schemas.microsoft.com/office/drawing/2014/main" id="{3990D991-72CB-4DA6-A9DF-9D5C9AF6EDCD}"/>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4" name="Picture 20" descr="curr_tus_1m_48">
            <a:extLst>
              <a:ext uri="{FF2B5EF4-FFF2-40B4-BE49-F238E27FC236}">
                <a16:creationId xmlns="" xmlns:a16="http://schemas.microsoft.com/office/drawing/2014/main" id="{1446ADD0-056F-44B6-9369-BCDA19629176}"/>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5" name="Picture 21" descr="curr_tus_1m_51">
            <a:extLst>
              <a:ext uri="{FF2B5EF4-FFF2-40B4-BE49-F238E27FC236}">
                <a16:creationId xmlns="" xmlns:a16="http://schemas.microsoft.com/office/drawing/2014/main" id="{FC0FA634-D1B0-4E90-8C5C-1626921F1074}"/>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6" name="Picture 22" descr="curr_tus_1m_54">
            <a:extLst>
              <a:ext uri="{FF2B5EF4-FFF2-40B4-BE49-F238E27FC236}">
                <a16:creationId xmlns="" xmlns:a16="http://schemas.microsoft.com/office/drawing/2014/main" id="{B19D5301-E3CF-492F-83DF-6CB6E7B91885}"/>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7" name="Picture 23" descr="curr_tus_1m_57">
            <a:extLst>
              <a:ext uri="{FF2B5EF4-FFF2-40B4-BE49-F238E27FC236}">
                <a16:creationId xmlns="" xmlns:a16="http://schemas.microsoft.com/office/drawing/2014/main" id="{6D420BAB-25E5-4DF9-A493-D3E3C346B2C9}"/>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8" name="Picture 24" descr="curr_tus_1m_60">
            <a:extLst>
              <a:ext uri="{FF2B5EF4-FFF2-40B4-BE49-F238E27FC236}">
                <a16:creationId xmlns="" xmlns:a16="http://schemas.microsoft.com/office/drawing/2014/main" id="{FE85DF78-1735-4408-BEEB-9CB9DFF5EEF1}"/>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9" name="Picture 25" descr="curr_tus_1m_63">
            <a:extLst>
              <a:ext uri="{FF2B5EF4-FFF2-40B4-BE49-F238E27FC236}">
                <a16:creationId xmlns="" xmlns:a16="http://schemas.microsoft.com/office/drawing/2014/main" id="{E44822FF-02BE-4B28-9AB1-97ACD761E5B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0" name="Picture 26" descr="curr_tus_1m_66">
            <a:extLst>
              <a:ext uri="{FF2B5EF4-FFF2-40B4-BE49-F238E27FC236}">
                <a16:creationId xmlns="" xmlns:a16="http://schemas.microsoft.com/office/drawing/2014/main" id="{2CBEE4B2-07A5-47F3-967B-F621EE6CB1DF}"/>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1" name="Picture 27" descr="curr_tus_1m_69">
            <a:extLst>
              <a:ext uri="{FF2B5EF4-FFF2-40B4-BE49-F238E27FC236}">
                <a16:creationId xmlns="" xmlns:a16="http://schemas.microsoft.com/office/drawing/2014/main" id="{C70D54FC-799B-4513-9C8E-E90497C79FD4}"/>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768838"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12" name="Picture 28" descr="curr_tus_1m_72">
            <a:extLst>
              <a:ext uri="{FF2B5EF4-FFF2-40B4-BE49-F238E27FC236}">
                <a16:creationId xmlns="" xmlns:a16="http://schemas.microsoft.com/office/drawing/2014/main" id="{1E19E72C-2F75-4205-ACF5-79BCD01AA09E}"/>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972184" y="774192"/>
            <a:ext cx="3885542" cy="453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a:extLst>
              <a:ext uri="{FF2B5EF4-FFF2-40B4-BE49-F238E27FC236}">
                <a16:creationId xmlns="" xmlns:a16="http://schemas.microsoft.com/office/drawing/2014/main" id="{83A40111-3790-4DA8-A00B-56A2C9DF4E39}"/>
              </a:ext>
            </a:extLst>
          </p:cNvPr>
          <p:cNvSpPr txBox="1"/>
          <p:nvPr/>
        </p:nvSpPr>
        <p:spPr>
          <a:xfrm>
            <a:off x="1439727" y="5286032"/>
            <a:ext cx="3168650" cy="1200328"/>
          </a:xfrm>
          <a:prstGeom prst="rect">
            <a:avLst/>
          </a:prstGeom>
          <a:noFill/>
        </p:spPr>
        <p:txBody>
          <a:bodyPr>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smtClean="0">
                <a:latin typeface="Calibri" panose="020F0502020204030204" pitchFamily="34" charset="0"/>
                <a:ea typeface="MS PGothic" panose="020B0600070205080204" pitchFamily="34" charset="-128"/>
              </a:rPr>
              <a:t>17-18 </a:t>
            </a:r>
            <a:r>
              <a:rPr lang="it-IT" altLang="en-US" sz="2400" b="1" dirty="0" err="1" smtClean="0">
                <a:latin typeface="Calibri" panose="020F0502020204030204" pitchFamily="34" charset="0"/>
                <a:ea typeface="MS PGothic" panose="020B0600070205080204" pitchFamily="34" charset="-128"/>
              </a:rPr>
              <a:t>December</a:t>
            </a:r>
            <a:r>
              <a:rPr lang="it-IT" altLang="en-US" sz="2400" b="1" dirty="0" smtClean="0">
                <a:latin typeface="Calibri" panose="020F0502020204030204" pitchFamily="34" charset="0"/>
                <a:ea typeface="MS PGothic" panose="020B0600070205080204" pitchFamily="34" charset="-128"/>
              </a:rPr>
              <a:t> </a:t>
            </a:r>
            <a:r>
              <a:rPr lang="it-IT" altLang="en-US" sz="2400" b="1" dirty="0">
                <a:latin typeface="Calibri" panose="020F0502020204030204" pitchFamily="34" charset="0"/>
                <a:ea typeface="MS PGothic" panose="020B0600070205080204" pitchFamily="34" charset="-128"/>
              </a:rPr>
              <a:t>2011: </a:t>
            </a:r>
            <a:r>
              <a:rPr lang="it-IT" altLang="en-US" sz="2400" b="1" dirty="0" err="1" smtClean="0">
                <a:latin typeface="Calibri" panose="020F0502020204030204" pitchFamily="34" charset="0"/>
                <a:ea typeface="MS PGothic" panose="020B0600070205080204" pitchFamily="34" charset="-128"/>
              </a:rPr>
              <a:t>currents</a:t>
            </a:r>
            <a:r>
              <a:rPr lang="it-IT" altLang="en-US" sz="2400" b="1" dirty="0" smtClean="0">
                <a:latin typeface="Calibri" panose="020F0502020204030204" pitchFamily="34" charset="0"/>
                <a:ea typeface="MS PGothic" panose="020B0600070205080204" pitchFamily="34" charset="-128"/>
              </a:rPr>
              <a:t> </a:t>
            </a:r>
            <a:r>
              <a:rPr lang="it-IT" altLang="en-US" sz="2400" b="1" dirty="0" err="1" smtClean="0">
                <a:latin typeface="Calibri" panose="020F0502020204030204" pitchFamily="34" charset="0"/>
                <a:ea typeface="MS PGothic" panose="020B0600070205080204" pitchFamily="34" charset="-128"/>
              </a:rPr>
              <a:t>forecast</a:t>
            </a:r>
            <a:r>
              <a:rPr lang="it-IT" altLang="en-US" sz="2400" b="1" dirty="0" smtClean="0">
                <a:latin typeface="Calibri" panose="020F0502020204030204" pitchFamily="34" charset="0"/>
                <a:ea typeface="MS PGothic" panose="020B0600070205080204" pitchFamily="34" charset="-128"/>
              </a:rPr>
              <a:t>, and </a:t>
            </a:r>
            <a:r>
              <a:rPr lang="it-IT" altLang="en-US" sz="2400" b="1" dirty="0" err="1" smtClean="0">
                <a:latin typeface="Calibri" panose="020F0502020204030204" pitchFamily="34" charset="0"/>
                <a:ea typeface="MS PGothic" panose="020B0600070205080204" pitchFamily="34" charset="-128"/>
              </a:rPr>
              <a:t>drift</a:t>
            </a:r>
            <a:r>
              <a:rPr lang="it-IT" altLang="en-US" sz="2400" b="1" dirty="0" smtClean="0">
                <a:latin typeface="Calibri" panose="020F0502020204030204" pitchFamily="34" charset="0"/>
                <a:ea typeface="MS PGothic" panose="020B0600070205080204" pitchFamily="34" charset="-128"/>
              </a:rPr>
              <a:t> </a:t>
            </a:r>
            <a:r>
              <a:rPr lang="it-IT" altLang="en-US" sz="2400" b="1" dirty="0" err="1" smtClean="0">
                <a:latin typeface="Calibri" panose="020F0502020204030204" pitchFamily="34" charset="0"/>
                <a:ea typeface="MS PGothic" panose="020B0600070205080204" pitchFamily="34" charset="-128"/>
              </a:rPr>
              <a:t>forecast</a:t>
            </a:r>
            <a:endParaRPr lang="it-IT" altLang="en-US" sz="2400" b="1" dirty="0">
              <a:latin typeface="Calibri" panose="020F0502020204030204" pitchFamily="34" charset="0"/>
              <a:ea typeface="MS PGothic" panose="020B0600070205080204" pitchFamily="34" charset="-128"/>
            </a:endParaRPr>
          </a:p>
        </p:txBody>
      </p:sp>
      <p:pic>
        <p:nvPicPr>
          <p:cNvPr id="16414" name="Immagine 4" descr="simbolo.jpg">
            <a:extLst>
              <a:ext uri="{FF2B5EF4-FFF2-40B4-BE49-F238E27FC236}">
                <a16:creationId xmlns="" xmlns:a16="http://schemas.microsoft.com/office/drawing/2014/main" id="{62C20402-1D32-4567-9BFF-8B545EB7E823}"/>
              </a:ext>
            </a:extLst>
          </p:cNvPr>
          <p:cNvPicPr>
            <a:picLocks noChangeAspect="1"/>
          </p:cNvPicPr>
          <p:nvPr/>
        </p:nvPicPr>
        <p:blipFill>
          <a:blip r:embed="rId27">
            <a:extLst>
              <a:ext uri="{28A0092B-C50C-407E-A947-70E740481C1C}">
                <a14:useLocalDpi xmlns:a14="http://schemas.microsoft.com/office/drawing/2010/main" val="0"/>
              </a:ext>
            </a:extLst>
          </a:blip>
          <a:srcRect/>
          <a:stretch>
            <a:fillRect/>
          </a:stretch>
        </p:blipFill>
        <p:spPr bwMode="auto">
          <a:xfrm>
            <a:off x="972184" y="5509870"/>
            <a:ext cx="369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9" descr="Immagine 005"/>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5147139" y="1014684"/>
            <a:ext cx="3241675"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12" descr="plot_720"/>
          <p:cNvPicPr>
            <a:picLocks noChangeAspect="1" noChangeArrowheads="1"/>
          </p:cNvPicPr>
          <p:nvPr/>
        </p:nvPicPr>
        <p:blipFill>
          <a:blip r:embed="rId29">
            <a:extLst>
              <a:ext uri="{28A0092B-C50C-407E-A947-70E740481C1C}">
                <a14:useLocalDpi xmlns:a14="http://schemas.microsoft.com/office/drawing/2010/main" val="0"/>
              </a:ext>
            </a:extLst>
          </a:blip>
          <a:srcRect l="19685" r="14764"/>
          <a:stretch>
            <a:fillRect/>
          </a:stretch>
        </p:blipFill>
        <p:spPr bwMode="auto">
          <a:xfrm>
            <a:off x="5147139" y="3448322"/>
            <a:ext cx="2983251" cy="3409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15252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0"/>
                                          </p:stCondLst>
                                        </p:cTn>
                                        <p:tgtEl>
                                          <p:spTgt spid="16389"/>
                                        </p:tgtEl>
                                        <p:attrNameLst>
                                          <p:attrName>style.visibility</p:attrName>
                                        </p:attrNameLst>
                                      </p:cBhvr>
                                      <p:to>
                                        <p:strVal val="visible"/>
                                      </p:to>
                                    </p:set>
                                  </p:childTnLst>
                                </p:cTn>
                              </p:par>
                            </p:childTnLst>
                          </p:cTn>
                        </p:par>
                        <p:par>
                          <p:cTn id="7" fill="hold" nodeType="afterGroup">
                            <p:stCondLst>
                              <p:cond delay="0"/>
                            </p:stCondLst>
                            <p:childTnLst>
                              <p:par>
                                <p:cTn id="8" presetID="1" presetClass="entr" presetSubtype="0" fill="hold" nodeType="afterEffect">
                                  <p:stCondLst>
                                    <p:cond delay="500"/>
                                  </p:stCondLst>
                                  <p:childTnLst>
                                    <p:set>
                                      <p:cBhvr>
                                        <p:cTn id="9" dur="1" fill="hold">
                                          <p:stCondLst>
                                            <p:cond delay="0"/>
                                          </p:stCondLst>
                                        </p:cTn>
                                        <p:tgtEl>
                                          <p:spTgt spid="16390"/>
                                        </p:tgtEl>
                                        <p:attrNameLst>
                                          <p:attrName>style.visibility</p:attrName>
                                        </p:attrNameLst>
                                      </p:cBhvr>
                                      <p:to>
                                        <p:strVal val="visible"/>
                                      </p:to>
                                    </p:set>
                                  </p:childTnLst>
                                </p:cTn>
                              </p:par>
                            </p:childTnLst>
                          </p:cTn>
                        </p:par>
                        <p:par>
                          <p:cTn id="10" fill="hold" nodeType="afterGroup">
                            <p:stCondLst>
                              <p:cond delay="500"/>
                            </p:stCondLst>
                            <p:childTnLst>
                              <p:par>
                                <p:cTn id="11" presetID="1" presetClass="entr" presetSubtype="0" fill="hold" nodeType="afterEffect">
                                  <p:stCondLst>
                                    <p:cond delay="500"/>
                                  </p:stCondLst>
                                  <p:childTnLst>
                                    <p:set>
                                      <p:cBhvr>
                                        <p:cTn id="12" dur="1" fill="hold">
                                          <p:stCondLst>
                                            <p:cond delay="0"/>
                                          </p:stCondLst>
                                        </p:cTn>
                                        <p:tgtEl>
                                          <p:spTgt spid="16391"/>
                                        </p:tgtEl>
                                        <p:attrNameLst>
                                          <p:attrName>style.visibility</p:attrName>
                                        </p:attrNameLst>
                                      </p:cBhvr>
                                      <p:to>
                                        <p:strVal val="visible"/>
                                      </p:to>
                                    </p:set>
                                  </p:childTnLst>
                                </p:cTn>
                              </p:par>
                            </p:childTnLst>
                          </p:cTn>
                        </p:par>
                        <p:par>
                          <p:cTn id="13" fill="hold" nodeType="afterGroup">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6392"/>
                                        </p:tgtEl>
                                        <p:attrNameLst>
                                          <p:attrName>style.visibility</p:attrName>
                                        </p:attrNameLst>
                                      </p:cBhvr>
                                      <p:to>
                                        <p:strVal val="visible"/>
                                      </p:to>
                                    </p:set>
                                  </p:childTnLst>
                                </p:cTn>
                              </p:par>
                            </p:childTnLst>
                          </p:cTn>
                        </p:par>
                        <p:par>
                          <p:cTn id="16" fill="hold" nodeType="afterGroup">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6393"/>
                                        </p:tgtEl>
                                        <p:attrNameLst>
                                          <p:attrName>style.visibility</p:attrName>
                                        </p:attrNameLst>
                                      </p:cBhvr>
                                      <p:to>
                                        <p:strVal val="visible"/>
                                      </p:to>
                                    </p:set>
                                  </p:childTnLst>
                                </p:cTn>
                              </p:par>
                            </p:childTnLst>
                          </p:cTn>
                        </p:par>
                        <p:par>
                          <p:cTn id="19" fill="hold" nodeType="afterGroup">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6394"/>
                                        </p:tgtEl>
                                        <p:attrNameLst>
                                          <p:attrName>style.visibility</p:attrName>
                                        </p:attrNameLst>
                                      </p:cBhvr>
                                      <p:to>
                                        <p:strVal val="visible"/>
                                      </p:to>
                                    </p:set>
                                  </p:childTnLst>
                                </p:cTn>
                              </p:par>
                            </p:childTnLst>
                          </p:cTn>
                        </p:par>
                        <p:par>
                          <p:cTn id="22" fill="hold" nodeType="afterGroup">
                            <p:stCondLst>
                              <p:cond delay="2500"/>
                            </p:stCondLst>
                            <p:childTnLst>
                              <p:par>
                                <p:cTn id="23" presetID="1" presetClass="entr" presetSubtype="0" fill="hold" nodeType="afterEffect">
                                  <p:stCondLst>
                                    <p:cond delay="500"/>
                                  </p:stCondLst>
                                  <p:childTnLst>
                                    <p:set>
                                      <p:cBhvr>
                                        <p:cTn id="24" dur="1" fill="hold">
                                          <p:stCondLst>
                                            <p:cond delay="0"/>
                                          </p:stCondLst>
                                        </p:cTn>
                                        <p:tgtEl>
                                          <p:spTgt spid="16395"/>
                                        </p:tgtEl>
                                        <p:attrNameLst>
                                          <p:attrName>style.visibility</p:attrName>
                                        </p:attrNameLst>
                                      </p:cBhvr>
                                      <p:to>
                                        <p:strVal val="visible"/>
                                      </p:to>
                                    </p:set>
                                  </p:childTnLst>
                                </p:cTn>
                              </p:par>
                            </p:childTnLst>
                          </p:cTn>
                        </p:par>
                        <p:par>
                          <p:cTn id="25" fill="hold" nodeType="afterGroup">
                            <p:stCondLst>
                              <p:cond delay="3000"/>
                            </p:stCondLst>
                            <p:childTnLst>
                              <p:par>
                                <p:cTn id="26" presetID="1" presetClass="entr" presetSubtype="0" fill="hold" nodeType="afterEffect">
                                  <p:stCondLst>
                                    <p:cond delay="500"/>
                                  </p:stCondLst>
                                  <p:childTnLst>
                                    <p:set>
                                      <p:cBhvr>
                                        <p:cTn id="27" dur="1" fill="hold">
                                          <p:stCondLst>
                                            <p:cond delay="0"/>
                                          </p:stCondLst>
                                        </p:cTn>
                                        <p:tgtEl>
                                          <p:spTgt spid="16396"/>
                                        </p:tgtEl>
                                        <p:attrNameLst>
                                          <p:attrName>style.visibility</p:attrName>
                                        </p:attrNameLst>
                                      </p:cBhvr>
                                      <p:to>
                                        <p:strVal val="visible"/>
                                      </p:to>
                                    </p:set>
                                  </p:childTnLst>
                                </p:cTn>
                              </p:par>
                            </p:childTnLst>
                          </p:cTn>
                        </p:par>
                        <p:par>
                          <p:cTn id="28" fill="hold" nodeType="afterGroup">
                            <p:stCondLst>
                              <p:cond delay="3500"/>
                            </p:stCondLst>
                            <p:childTnLst>
                              <p:par>
                                <p:cTn id="29" presetID="1" presetClass="entr" presetSubtype="0" fill="hold" nodeType="afterEffect">
                                  <p:stCondLst>
                                    <p:cond delay="500"/>
                                  </p:stCondLst>
                                  <p:childTnLst>
                                    <p:set>
                                      <p:cBhvr>
                                        <p:cTn id="30" dur="1" fill="hold">
                                          <p:stCondLst>
                                            <p:cond delay="0"/>
                                          </p:stCondLst>
                                        </p:cTn>
                                        <p:tgtEl>
                                          <p:spTgt spid="16397"/>
                                        </p:tgtEl>
                                        <p:attrNameLst>
                                          <p:attrName>style.visibility</p:attrName>
                                        </p:attrNameLst>
                                      </p:cBhvr>
                                      <p:to>
                                        <p:strVal val="visible"/>
                                      </p:to>
                                    </p:set>
                                  </p:childTnLst>
                                </p:cTn>
                              </p:par>
                            </p:childTnLst>
                          </p:cTn>
                        </p:par>
                        <p:par>
                          <p:cTn id="31" fill="hold" nodeType="afterGroup">
                            <p:stCondLst>
                              <p:cond delay="4000"/>
                            </p:stCondLst>
                            <p:childTnLst>
                              <p:par>
                                <p:cTn id="32" presetID="1" presetClass="entr" presetSubtype="0" fill="hold" nodeType="afterEffect">
                                  <p:stCondLst>
                                    <p:cond delay="500"/>
                                  </p:stCondLst>
                                  <p:childTnLst>
                                    <p:set>
                                      <p:cBhvr>
                                        <p:cTn id="33" dur="1" fill="hold">
                                          <p:stCondLst>
                                            <p:cond delay="0"/>
                                          </p:stCondLst>
                                        </p:cTn>
                                        <p:tgtEl>
                                          <p:spTgt spid="16398"/>
                                        </p:tgtEl>
                                        <p:attrNameLst>
                                          <p:attrName>style.visibility</p:attrName>
                                        </p:attrNameLst>
                                      </p:cBhvr>
                                      <p:to>
                                        <p:strVal val="visible"/>
                                      </p:to>
                                    </p:set>
                                  </p:childTnLst>
                                </p:cTn>
                              </p:par>
                            </p:childTnLst>
                          </p:cTn>
                        </p:par>
                        <p:par>
                          <p:cTn id="34" fill="hold" nodeType="afterGroup">
                            <p:stCondLst>
                              <p:cond delay="4500"/>
                            </p:stCondLst>
                            <p:childTnLst>
                              <p:par>
                                <p:cTn id="35" presetID="1" presetClass="entr" presetSubtype="0" fill="hold" nodeType="afterEffect">
                                  <p:stCondLst>
                                    <p:cond delay="500"/>
                                  </p:stCondLst>
                                  <p:childTnLst>
                                    <p:set>
                                      <p:cBhvr>
                                        <p:cTn id="36" dur="1" fill="hold">
                                          <p:stCondLst>
                                            <p:cond delay="0"/>
                                          </p:stCondLst>
                                        </p:cTn>
                                        <p:tgtEl>
                                          <p:spTgt spid="16399"/>
                                        </p:tgtEl>
                                        <p:attrNameLst>
                                          <p:attrName>style.visibility</p:attrName>
                                        </p:attrNameLst>
                                      </p:cBhvr>
                                      <p:to>
                                        <p:strVal val="visible"/>
                                      </p:to>
                                    </p:set>
                                  </p:childTnLst>
                                </p:cTn>
                              </p:par>
                            </p:childTnLst>
                          </p:cTn>
                        </p:par>
                        <p:par>
                          <p:cTn id="37" fill="hold" nodeType="afterGroup">
                            <p:stCondLst>
                              <p:cond delay="5000"/>
                            </p:stCondLst>
                            <p:childTnLst>
                              <p:par>
                                <p:cTn id="38" presetID="1" presetClass="entr" presetSubtype="0" fill="hold" nodeType="afterEffect">
                                  <p:stCondLst>
                                    <p:cond delay="500"/>
                                  </p:stCondLst>
                                  <p:childTnLst>
                                    <p:set>
                                      <p:cBhvr>
                                        <p:cTn id="39" dur="1" fill="hold">
                                          <p:stCondLst>
                                            <p:cond delay="0"/>
                                          </p:stCondLst>
                                        </p:cTn>
                                        <p:tgtEl>
                                          <p:spTgt spid="16400"/>
                                        </p:tgtEl>
                                        <p:attrNameLst>
                                          <p:attrName>style.visibility</p:attrName>
                                        </p:attrNameLst>
                                      </p:cBhvr>
                                      <p:to>
                                        <p:strVal val="visible"/>
                                      </p:to>
                                    </p:set>
                                  </p:childTnLst>
                                </p:cTn>
                              </p:par>
                            </p:childTnLst>
                          </p:cTn>
                        </p:par>
                        <p:par>
                          <p:cTn id="40" fill="hold" nodeType="afterGroup">
                            <p:stCondLst>
                              <p:cond delay="5500"/>
                            </p:stCondLst>
                            <p:childTnLst>
                              <p:par>
                                <p:cTn id="41" presetID="1" presetClass="entr" presetSubtype="0" fill="hold" nodeType="afterEffect">
                                  <p:stCondLst>
                                    <p:cond delay="500"/>
                                  </p:stCondLst>
                                  <p:childTnLst>
                                    <p:set>
                                      <p:cBhvr>
                                        <p:cTn id="42" dur="1" fill="hold">
                                          <p:stCondLst>
                                            <p:cond delay="0"/>
                                          </p:stCondLst>
                                        </p:cTn>
                                        <p:tgtEl>
                                          <p:spTgt spid="16401"/>
                                        </p:tgtEl>
                                        <p:attrNameLst>
                                          <p:attrName>style.visibility</p:attrName>
                                        </p:attrNameLst>
                                      </p:cBhvr>
                                      <p:to>
                                        <p:strVal val="visible"/>
                                      </p:to>
                                    </p:set>
                                  </p:childTnLst>
                                </p:cTn>
                              </p:par>
                            </p:childTnLst>
                          </p:cTn>
                        </p:par>
                        <p:par>
                          <p:cTn id="43" fill="hold" nodeType="afterGroup">
                            <p:stCondLst>
                              <p:cond delay="6000"/>
                            </p:stCondLst>
                            <p:childTnLst>
                              <p:par>
                                <p:cTn id="44" presetID="1" presetClass="entr" presetSubtype="0" fill="hold" nodeType="afterEffect">
                                  <p:stCondLst>
                                    <p:cond delay="500"/>
                                  </p:stCondLst>
                                  <p:childTnLst>
                                    <p:set>
                                      <p:cBhvr>
                                        <p:cTn id="45" dur="1" fill="hold">
                                          <p:stCondLst>
                                            <p:cond delay="0"/>
                                          </p:stCondLst>
                                        </p:cTn>
                                        <p:tgtEl>
                                          <p:spTgt spid="16402"/>
                                        </p:tgtEl>
                                        <p:attrNameLst>
                                          <p:attrName>style.visibility</p:attrName>
                                        </p:attrNameLst>
                                      </p:cBhvr>
                                      <p:to>
                                        <p:strVal val="visible"/>
                                      </p:to>
                                    </p:set>
                                  </p:childTnLst>
                                </p:cTn>
                              </p:par>
                            </p:childTnLst>
                          </p:cTn>
                        </p:par>
                        <p:par>
                          <p:cTn id="46" fill="hold" nodeType="afterGroup">
                            <p:stCondLst>
                              <p:cond delay="6500"/>
                            </p:stCondLst>
                            <p:childTnLst>
                              <p:par>
                                <p:cTn id="47" presetID="1" presetClass="entr" presetSubtype="0" fill="hold" nodeType="afterEffect">
                                  <p:stCondLst>
                                    <p:cond delay="500"/>
                                  </p:stCondLst>
                                  <p:childTnLst>
                                    <p:set>
                                      <p:cBhvr>
                                        <p:cTn id="48" dur="1" fill="hold">
                                          <p:stCondLst>
                                            <p:cond delay="0"/>
                                          </p:stCondLst>
                                        </p:cTn>
                                        <p:tgtEl>
                                          <p:spTgt spid="16403"/>
                                        </p:tgtEl>
                                        <p:attrNameLst>
                                          <p:attrName>style.visibility</p:attrName>
                                        </p:attrNameLst>
                                      </p:cBhvr>
                                      <p:to>
                                        <p:strVal val="visible"/>
                                      </p:to>
                                    </p:set>
                                  </p:childTnLst>
                                </p:cTn>
                              </p:par>
                            </p:childTnLst>
                          </p:cTn>
                        </p:par>
                        <p:par>
                          <p:cTn id="49" fill="hold" nodeType="afterGroup">
                            <p:stCondLst>
                              <p:cond delay="7000"/>
                            </p:stCondLst>
                            <p:childTnLst>
                              <p:par>
                                <p:cTn id="50" presetID="1" presetClass="entr" presetSubtype="0" fill="hold" nodeType="afterEffect">
                                  <p:stCondLst>
                                    <p:cond delay="500"/>
                                  </p:stCondLst>
                                  <p:childTnLst>
                                    <p:set>
                                      <p:cBhvr>
                                        <p:cTn id="51" dur="1" fill="hold">
                                          <p:stCondLst>
                                            <p:cond delay="0"/>
                                          </p:stCondLst>
                                        </p:cTn>
                                        <p:tgtEl>
                                          <p:spTgt spid="16404"/>
                                        </p:tgtEl>
                                        <p:attrNameLst>
                                          <p:attrName>style.visibility</p:attrName>
                                        </p:attrNameLst>
                                      </p:cBhvr>
                                      <p:to>
                                        <p:strVal val="visible"/>
                                      </p:to>
                                    </p:set>
                                  </p:childTnLst>
                                </p:cTn>
                              </p:par>
                            </p:childTnLst>
                          </p:cTn>
                        </p:par>
                        <p:par>
                          <p:cTn id="52" fill="hold" nodeType="afterGroup">
                            <p:stCondLst>
                              <p:cond delay="7500"/>
                            </p:stCondLst>
                            <p:childTnLst>
                              <p:par>
                                <p:cTn id="53" presetID="1" presetClass="entr" presetSubtype="0" fill="hold" nodeType="afterEffect">
                                  <p:stCondLst>
                                    <p:cond delay="500"/>
                                  </p:stCondLst>
                                  <p:childTnLst>
                                    <p:set>
                                      <p:cBhvr>
                                        <p:cTn id="54" dur="1" fill="hold">
                                          <p:stCondLst>
                                            <p:cond delay="0"/>
                                          </p:stCondLst>
                                        </p:cTn>
                                        <p:tgtEl>
                                          <p:spTgt spid="16405"/>
                                        </p:tgtEl>
                                        <p:attrNameLst>
                                          <p:attrName>style.visibility</p:attrName>
                                        </p:attrNameLst>
                                      </p:cBhvr>
                                      <p:to>
                                        <p:strVal val="visible"/>
                                      </p:to>
                                    </p:set>
                                  </p:childTnLst>
                                </p:cTn>
                              </p:par>
                            </p:childTnLst>
                          </p:cTn>
                        </p:par>
                        <p:par>
                          <p:cTn id="55" fill="hold" nodeType="afterGroup">
                            <p:stCondLst>
                              <p:cond delay="8000"/>
                            </p:stCondLst>
                            <p:childTnLst>
                              <p:par>
                                <p:cTn id="56" presetID="1" presetClass="entr" presetSubtype="0" fill="hold" nodeType="afterEffect">
                                  <p:stCondLst>
                                    <p:cond delay="500"/>
                                  </p:stCondLst>
                                  <p:childTnLst>
                                    <p:set>
                                      <p:cBhvr>
                                        <p:cTn id="57" dur="1" fill="hold">
                                          <p:stCondLst>
                                            <p:cond delay="0"/>
                                          </p:stCondLst>
                                        </p:cTn>
                                        <p:tgtEl>
                                          <p:spTgt spid="16406"/>
                                        </p:tgtEl>
                                        <p:attrNameLst>
                                          <p:attrName>style.visibility</p:attrName>
                                        </p:attrNameLst>
                                      </p:cBhvr>
                                      <p:to>
                                        <p:strVal val="visible"/>
                                      </p:to>
                                    </p:set>
                                  </p:childTnLst>
                                </p:cTn>
                              </p:par>
                            </p:childTnLst>
                          </p:cTn>
                        </p:par>
                        <p:par>
                          <p:cTn id="58" fill="hold" nodeType="afterGroup">
                            <p:stCondLst>
                              <p:cond delay="8500"/>
                            </p:stCondLst>
                            <p:childTnLst>
                              <p:par>
                                <p:cTn id="59" presetID="1" presetClass="entr" presetSubtype="0" fill="hold" nodeType="afterEffect">
                                  <p:stCondLst>
                                    <p:cond delay="500"/>
                                  </p:stCondLst>
                                  <p:childTnLst>
                                    <p:set>
                                      <p:cBhvr>
                                        <p:cTn id="60" dur="1" fill="hold">
                                          <p:stCondLst>
                                            <p:cond delay="0"/>
                                          </p:stCondLst>
                                        </p:cTn>
                                        <p:tgtEl>
                                          <p:spTgt spid="16407"/>
                                        </p:tgtEl>
                                        <p:attrNameLst>
                                          <p:attrName>style.visibility</p:attrName>
                                        </p:attrNameLst>
                                      </p:cBhvr>
                                      <p:to>
                                        <p:strVal val="visible"/>
                                      </p:to>
                                    </p:set>
                                  </p:childTnLst>
                                </p:cTn>
                              </p:par>
                            </p:childTnLst>
                          </p:cTn>
                        </p:par>
                        <p:par>
                          <p:cTn id="61" fill="hold" nodeType="afterGroup">
                            <p:stCondLst>
                              <p:cond delay="9000"/>
                            </p:stCondLst>
                            <p:childTnLst>
                              <p:par>
                                <p:cTn id="62" presetID="1" presetClass="entr" presetSubtype="0" fill="hold" nodeType="afterEffect">
                                  <p:stCondLst>
                                    <p:cond delay="500"/>
                                  </p:stCondLst>
                                  <p:childTnLst>
                                    <p:set>
                                      <p:cBhvr>
                                        <p:cTn id="63" dur="1" fill="hold">
                                          <p:stCondLst>
                                            <p:cond delay="0"/>
                                          </p:stCondLst>
                                        </p:cTn>
                                        <p:tgtEl>
                                          <p:spTgt spid="16408"/>
                                        </p:tgtEl>
                                        <p:attrNameLst>
                                          <p:attrName>style.visibility</p:attrName>
                                        </p:attrNameLst>
                                      </p:cBhvr>
                                      <p:to>
                                        <p:strVal val="visible"/>
                                      </p:to>
                                    </p:set>
                                  </p:childTnLst>
                                </p:cTn>
                              </p:par>
                            </p:childTnLst>
                          </p:cTn>
                        </p:par>
                        <p:par>
                          <p:cTn id="64" fill="hold" nodeType="afterGroup">
                            <p:stCondLst>
                              <p:cond delay="9500"/>
                            </p:stCondLst>
                            <p:childTnLst>
                              <p:par>
                                <p:cTn id="65" presetID="1" presetClass="entr" presetSubtype="0" fill="hold" nodeType="afterEffect">
                                  <p:stCondLst>
                                    <p:cond delay="500"/>
                                  </p:stCondLst>
                                  <p:childTnLst>
                                    <p:set>
                                      <p:cBhvr>
                                        <p:cTn id="66" dur="1" fill="hold">
                                          <p:stCondLst>
                                            <p:cond delay="0"/>
                                          </p:stCondLst>
                                        </p:cTn>
                                        <p:tgtEl>
                                          <p:spTgt spid="16409"/>
                                        </p:tgtEl>
                                        <p:attrNameLst>
                                          <p:attrName>style.visibility</p:attrName>
                                        </p:attrNameLst>
                                      </p:cBhvr>
                                      <p:to>
                                        <p:strVal val="visible"/>
                                      </p:to>
                                    </p:set>
                                  </p:childTnLst>
                                </p:cTn>
                              </p:par>
                            </p:childTnLst>
                          </p:cTn>
                        </p:par>
                        <p:par>
                          <p:cTn id="67" fill="hold" nodeType="afterGroup">
                            <p:stCondLst>
                              <p:cond delay="10000"/>
                            </p:stCondLst>
                            <p:childTnLst>
                              <p:par>
                                <p:cTn id="68" presetID="1" presetClass="entr" presetSubtype="0" fill="hold" nodeType="afterEffect">
                                  <p:stCondLst>
                                    <p:cond delay="500"/>
                                  </p:stCondLst>
                                  <p:childTnLst>
                                    <p:set>
                                      <p:cBhvr>
                                        <p:cTn id="69" dur="1" fill="hold">
                                          <p:stCondLst>
                                            <p:cond delay="0"/>
                                          </p:stCondLst>
                                        </p:cTn>
                                        <p:tgtEl>
                                          <p:spTgt spid="16410"/>
                                        </p:tgtEl>
                                        <p:attrNameLst>
                                          <p:attrName>style.visibility</p:attrName>
                                        </p:attrNameLst>
                                      </p:cBhvr>
                                      <p:to>
                                        <p:strVal val="visible"/>
                                      </p:to>
                                    </p:set>
                                  </p:childTnLst>
                                </p:cTn>
                              </p:par>
                            </p:childTnLst>
                          </p:cTn>
                        </p:par>
                        <p:par>
                          <p:cTn id="70" fill="hold" nodeType="afterGroup">
                            <p:stCondLst>
                              <p:cond delay="10500"/>
                            </p:stCondLst>
                            <p:childTnLst>
                              <p:par>
                                <p:cTn id="71" presetID="1" presetClass="entr" presetSubtype="0" fill="hold" nodeType="afterEffect">
                                  <p:stCondLst>
                                    <p:cond delay="500"/>
                                  </p:stCondLst>
                                  <p:childTnLst>
                                    <p:set>
                                      <p:cBhvr>
                                        <p:cTn id="72" dur="1" fill="hold">
                                          <p:stCondLst>
                                            <p:cond delay="0"/>
                                          </p:stCondLst>
                                        </p:cTn>
                                        <p:tgtEl>
                                          <p:spTgt spid="16411"/>
                                        </p:tgtEl>
                                        <p:attrNameLst>
                                          <p:attrName>style.visibility</p:attrName>
                                        </p:attrNameLst>
                                      </p:cBhvr>
                                      <p:to>
                                        <p:strVal val="visible"/>
                                      </p:to>
                                    </p:set>
                                  </p:childTnLst>
                                </p:cTn>
                              </p:par>
                            </p:childTnLst>
                          </p:cTn>
                        </p:par>
                        <p:par>
                          <p:cTn id="73" fill="hold" nodeType="afterGroup">
                            <p:stCondLst>
                              <p:cond delay="11000"/>
                            </p:stCondLst>
                            <p:childTnLst>
                              <p:par>
                                <p:cTn id="74" presetID="1" presetClass="entr" presetSubtype="0" fill="hold" nodeType="afterEffect">
                                  <p:stCondLst>
                                    <p:cond delay="500"/>
                                  </p:stCondLst>
                                  <p:childTnLst>
                                    <p:set>
                                      <p:cBhvr>
                                        <p:cTn id="75" dur="1" fill="hold">
                                          <p:stCondLst>
                                            <p:cond delay="0"/>
                                          </p:stCondLst>
                                        </p:cTn>
                                        <p:tgtEl>
                                          <p:spTgt spid="16412"/>
                                        </p:tgtEl>
                                        <p:attrNameLst>
                                          <p:attrName>style.visibility</p:attrName>
                                        </p:attrNameLst>
                                      </p:cBhvr>
                                      <p:to>
                                        <p:strVal val="visible"/>
                                      </p:to>
                                    </p:set>
                                  </p:childTnLst>
                                </p:cTn>
                              </p:par>
                            </p:childTnLst>
                          </p:cTn>
                        </p:par>
                        <p:par>
                          <p:cTn id="76" fill="hold" nodeType="afterGroup">
                            <p:stCondLst>
                              <p:cond delay="11500"/>
                            </p:stCondLst>
                            <p:childTnLst>
                              <p:par>
                                <p:cTn id="77" presetID="1" presetClass="entr" presetSubtype="0" fill="hold" nodeType="afterEffect">
                                  <p:stCondLst>
                                    <p:cond delay="500"/>
                                  </p:stCondLst>
                                  <p:childTnLst>
                                    <p:set>
                                      <p:cBhvr>
                                        <p:cTn id="78" dur="1" fill="hold">
                                          <p:stCondLst>
                                            <p:cond delay="0"/>
                                          </p:stCondLst>
                                        </p:cTn>
                                        <p:tgtEl>
                                          <p:spTgt spid="163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 Box 16">
            <a:extLst>
              <a:ext uri="{FF2B5EF4-FFF2-40B4-BE49-F238E27FC236}">
                <a16:creationId xmlns="" xmlns:a16="http://schemas.microsoft.com/office/drawing/2014/main" id="{B39B1B3B-4763-4E7A-B7CD-5B408C340024}"/>
              </a:ext>
            </a:extLst>
          </p:cNvPr>
          <p:cNvSpPr txBox="1">
            <a:spLocks noChangeArrowheads="1"/>
          </p:cNvSpPr>
          <p:nvPr/>
        </p:nvSpPr>
        <p:spPr bwMode="auto">
          <a:xfrm>
            <a:off x="558800" y="144463"/>
            <a:ext cx="84645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buClr>
                <a:srgbClr val="000000"/>
              </a:buClr>
              <a:buSzPct val="100000"/>
              <a:buFont typeface="Times New Roman" panose="02020603050405020304" pitchFamily="18" charset="0"/>
              <a:buNone/>
            </a:pPr>
            <a:r>
              <a:rPr lang="en-US" altLang="en-US" b="1">
                <a:solidFill>
                  <a:schemeClr val="tx1"/>
                </a:solidFill>
              </a:rPr>
              <a:t>Building a measurement network for sea observation and control</a:t>
            </a:r>
            <a:endParaRPr lang="it-IT" altLang="en-US" b="1">
              <a:solidFill>
                <a:schemeClr val="tx1"/>
              </a:solidFill>
            </a:endParaRPr>
          </a:p>
        </p:txBody>
      </p:sp>
      <p:pic>
        <p:nvPicPr>
          <p:cNvPr id="26627" name="Immagine 4" descr="simbolo.jpg">
            <a:extLst>
              <a:ext uri="{FF2B5EF4-FFF2-40B4-BE49-F238E27FC236}">
                <a16:creationId xmlns="" xmlns:a16="http://schemas.microsoft.com/office/drawing/2014/main" id="{15B52CE1-544A-48F2-BB65-962EFDDCF9C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8425" y="115888"/>
            <a:ext cx="3698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2" name="Picture 18">
            <a:extLst>
              <a:ext uri="{FF2B5EF4-FFF2-40B4-BE49-F238E27FC236}">
                <a16:creationId xmlns="" xmlns:a16="http://schemas.microsoft.com/office/drawing/2014/main" id="{90857D96-1145-4504-979F-5C978909CD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49275"/>
            <a:ext cx="9148763" cy="629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603" name="Picture 19">
            <a:extLst>
              <a:ext uri="{FF2B5EF4-FFF2-40B4-BE49-F238E27FC236}">
                <a16:creationId xmlns="" xmlns:a16="http://schemas.microsoft.com/office/drawing/2014/main" id="{B6C90E22-D56E-44C5-84BD-2BD2C0A777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50" y="519113"/>
            <a:ext cx="9148763" cy="6294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604" name="Text Box 20">
            <a:extLst>
              <a:ext uri="{FF2B5EF4-FFF2-40B4-BE49-F238E27FC236}">
                <a16:creationId xmlns="" xmlns:a16="http://schemas.microsoft.com/office/drawing/2014/main" id="{1339189B-6B66-49C7-A05D-3597BEBBDCB4}"/>
              </a:ext>
            </a:extLst>
          </p:cNvPr>
          <p:cNvSpPr txBox="1">
            <a:spLocks noChangeArrowheads="1"/>
          </p:cNvSpPr>
          <p:nvPr/>
        </p:nvSpPr>
        <p:spPr bwMode="auto">
          <a:xfrm>
            <a:off x="2771775" y="692150"/>
            <a:ext cx="30956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buClr>
                <a:srgbClr val="000000"/>
              </a:buClr>
              <a:buSzPct val="100000"/>
              <a:buFont typeface="Times New Roman" panose="02020603050405020304" pitchFamily="18" charset="0"/>
              <a:buNone/>
            </a:pPr>
            <a:r>
              <a:rPr lang="it-IT" altLang="en-US" sz="2000"/>
              <a:t>SICOMAR (2013-2015)</a:t>
            </a:r>
          </a:p>
        </p:txBody>
      </p:sp>
      <p:sp>
        <p:nvSpPr>
          <p:cNvPr id="67605" name="Text Box 21">
            <a:extLst>
              <a:ext uri="{FF2B5EF4-FFF2-40B4-BE49-F238E27FC236}">
                <a16:creationId xmlns="" xmlns:a16="http://schemas.microsoft.com/office/drawing/2014/main" id="{421B3259-9543-439E-8920-8F55C51244EC}"/>
              </a:ext>
            </a:extLst>
          </p:cNvPr>
          <p:cNvSpPr txBox="1">
            <a:spLocks noChangeArrowheads="1"/>
          </p:cNvSpPr>
          <p:nvPr/>
        </p:nvSpPr>
        <p:spPr bwMode="auto">
          <a:xfrm>
            <a:off x="827088" y="692150"/>
            <a:ext cx="71278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spcBef>
                <a:spcPct val="50000"/>
              </a:spcBef>
              <a:buClr>
                <a:srgbClr val="000000"/>
              </a:buClr>
              <a:buSzPct val="100000"/>
              <a:buFont typeface="Times New Roman" panose="02020603050405020304" pitchFamily="18" charset="0"/>
              <a:buNone/>
            </a:pPr>
            <a:r>
              <a:rPr lang="en-US" altLang="en-US"/>
              <a:t>The FUTURE: sea OBSERVATION and CONTROL</a:t>
            </a:r>
            <a:endParaRPr lang="it-IT" altLang="en-US"/>
          </a:p>
        </p:txBody>
      </p:sp>
      <p:pic>
        <p:nvPicPr>
          <p:cNvPr id="13" name="Immagine 12">
            <a:extLst>
              <a:ext uri="{FF2B5EF4-FFF2-40B4-BE49-F238E27FC236}">
                <a16:creationId xmlns="" xmlns:a16="http://schemas.microsoft.com/office/drawing/2014/main" id="{E62A3128-84A3-4635-A3C9-CC3780E3534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435600" y="1916113"/>
            <a:ext cx="1211263"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Immagine 13">
            <a:extLst>
              <a:ext uri="{FF2B5EF4-FFF2-40B4-BE49-F238E27FC236}">
                <a16:creationId xmlns="" xmlns:a16="http://schemas.microsoft.com/office/drawing/2014/main" id="{9542F788-0C00-4BC6-A7C3-9CDAA262937A}"/>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356100" y="1052513"/>
            <a:ext cx="1027113" cy="183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4" name="Picture 10" descr="Logomomar_0">
            <a:extLst>
              <a:ext uri="{FF2B5EF4-FFF2-40B4-BE49-F238E27FC236}">
                <a16:creationId xmlns="" xmlns:a16="http://schemas.microsoft.com/office/drawing/2014/main" id="{1C8096B6-3E70-46F3-8690-B6456B863E9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72338" y="549275"/>
            <a:ext cx="1871662" cy="620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35" name="Picture 11" descr="Sicomar logo">
            <a:extLst>
              <a:ext uri="{FF2B5EF4-FFF2-40B4-BE49-F238E27FC236}">
                <a16:creationId xmlns="" xmlns:a16="http://schemas.microsoft.com/office/drawing/2014/main" id="{BF57FBA2-EAE0-4A65-88C9-757430BCDB5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973888" y="1196975"/>
            <a:ext cx="22002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Immagine 2" descr="xradargiglio.JPG">
            <a:extLst>
              <a:ext uri="{FF2B5EF4-FFF2-40B4-BE49-F238E27FC236}">
                <a16:creationId xmlns="" xmlns:a16="http://schemas.microsoft.com/office/drawing/2014/main" id="{A6420D4B-431C-4CBC-8310-315905C18EE0}"/>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6588125" y="4508500"/>
            <a:ext cx="2051050" cy="153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7" name="CasellaDiTesto 3">
            <a:extLst>
              <a:ext uri="{FF2B5EF4-FFF2-40B4-BE49-F238E27FC236}">
                <a16:creationId xmlns="" xmlns:a16="http://schemas.microsoft.com/office/drawing/2014/main" id="{1C231E8B-EB88-433C-B6AA-27857C2D7051}"/>
              </a:ext>
            </a:extLst>
          </p:cNvPr>
          <p:cNvSpPr txBox="1">
            <a:spLocks noChangeArrowheads="1"/>
          </p:cNvSpPr>
          <p:nvPr/>
        </p:nvSpPr>
        <p:spPr bwMode="auto">
          <a:xfrm>
            <a:off x="6629400" y="2349500"/>
            <a:ext cx="25209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anose="02020603050405020304" pitchFamily="18" charset="0"/>
              <a:buNone/>
            </a:pPr>
            <a:r>
              <a:rPr lang="it-IT" altLang="en-US"/>
              <a:t>Starting from scratch:</a:t>
            </a:r>
          </a:p>
          <a:p>
            <a:pPr eaLnBrk="1" hangingPunct="1">
              <a:buClr>
                <a:srgbClr val="000000"/>
              </a:buClr>
              <a:buSzPct val="100000"/>
              <a:buFont typeface="Times New Roman" panose="02020603050405020304" pitchFamily="18" charset="0"/>
              <a:buNone/>
            </a:pPr>
            <a:r>
              <a:rPr lang="it-IT" altLang="en-US"/>
              <a:t>Multi-functionality</a:t>
            </a:r>
          </a:p>
          <a:p>
            <a:pPr eaLnBrk="1" hangingPunct="1">
              <a:buClr>
                <a:srgbClr val="000000"/>
              </a:buClr>
              <a:buSzPct val="100000"/>
              <a:buFont typeface="Times New Roman" panose="02020603050405020304" pitchFamily="18" charset="0"/>
              <a:buNone/>
            </a:pPr>
            <a:r>
              <a:rPr lang="it-IT" altLang="en-US"/>
              <a:t>Flexibility</a:t>
            </a:r>
          </a:p>
          <a:p>
            <a:pPr eaLnBrk="1" hangingPunct="1">
              <a:buClr>
                <a:srgbClr val="000000"/>
              </a:buClr>
              <a:buSzPct val="100000"/>
              <a:buFont typeface="Times New Roman" panose="02020603050405020304" pitchFamily="18" charset="0"/>
              <a:buNone/>
            </a:pPr>
            <a:r>
              <a:rPr lang="it-IT" altLang="en-US"/>
              <a:t>Integration (with existing and future system)</a:t>
            </a:r>
          </a:p>
          <a:p>
            <a:pPr eaLnBrk="1" hangingPunct="1">
              <a:buClr>
                <a:srgbClr val="000000"/>
              </a:buClr>
              <a:buSzPct val="100000"/>
              <a:buFont typeface="Times New Roman" panose="02020603050405020304" pitchFamily="18" charset="0"/>
              <a:buNone/>
            </a:pPr>
            <a:r>
              <a:rPr lang="it-IT" altLang="en-US"/>
              <a:t>Sustainability</a:t>
            </a:r>
          </a:p>
          <a:p>
            <a:pPr eaLnBrk="1" hangingPunct="1">
              <a:buClr>
                <a:srgbClr val="000000"/>
              </a:buClr>
              <a:buSzPct val="100000"/>
              <a:buFont typeface="Times New Roman" panose="02020603050405020304" pitchFamily="18" charset="0"/>
              <a:buNone/>
            </a:pPr>
            <a:endParaRPr lang="it-IT" altLang="en-US"/>
          </a:p>
        </p:txBody>
      </p:sp>
      <p:pic>
        <p:nvPicPr>
          <p:cNvPr id="19" name="Picture 6">
            <a:extLst>
              <a:ext uri="{FF2B5EF4-FFF2-40B4-BE49-F238E27FC236}">
                <a16:creationId xmlns="" xmlns:a16="http://schemas.microsoft.com/office/drawing/2014/main" id="{994609AB-4C1F-4E81-98B2-15BFC0E76FB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68313" y="3259138"/>
            <a:ext cx="12954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8">
            <a:extLst>
              <a:ext uri="{FF2B5EF4-FFF2-40B4-BE49-F238E27FC236}">
                <a16:creationId xmlns="" xmlns:a16="http://schemas.microsoft.com/office/drawing/2014/main" id="{4E467204-C51E-4EA4-AF6D-0DF6C022240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l="20508"/>
          <a:stretch>
            <a:fillRect/>
          </a:stretch>
        </p:blipFill>
        <p:spPr bwMode="auto">
          <a:xfrm>
            <a:off x="107950" y="1308100"/>
            <a:ext cx="254000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394998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7602"/>
                                        </p:tgtEl>
                                        <p:attrNameLst>
                                          <p:attrName>style.visibility</p:attrName>
                                        </p:attrNameLst>
                                      </p:cBhvr>
                                      <p:to>
                                        <p:strVal val="visible"/>
                                      </p:to>
                                    </p:set>
                                    <p:animEffect transition="in" filter="fade">
                                      <p:cBhvr>
                                        <p:cTn id="7" dur="2000"/>
                                        <p:tgtEl>
                                          <p:spTgt spid="67602"/>
                                        </p:tgtEl>
                                      </p:cBhvr>
                                    </p:animEffect>
                                  </p:childTnLst>
                                </p:cTn>
                              </p:par>
                              <p:par>
                                <p:cTn id="8" presetID="27" presetClass="entr" presetSubtype="0" fill="hold" grpId="0" nodeType="withEffect">
                                  <p:stCondLst>
                                    <p:cond delay="0"/>
                                  </p:stCondLst>
                                  <p:iterate type="lt">
                                    <p:tmPct val="50000"/>
                                  </p:iterate>
                                  <p:childTnLst>
                                    <p:set>
                                      <p:cBhvr>
                                        <p:cTn id="9" dur="1" fill="hold">
                                          <p:stCondLst>
                                            <p:cond delay="0"/>
                                          </p:stCondLst>
                                        </p:cTn>
                                        <p:tgtEl>
                                          <p:spTgt spid="67604"/>
                                        </p:tgtEl>
                                        <p:attrNameLst>
                                          <p:attrName>style.visibility</p:attrName>
                                        </p:attrNameLst>
                                      </p:cBhvr>
                                      <p:to>
                                        <p:strVal val="visible"/>
                                      </p:to>
                                    </p:set>
                                    <p:anim calcmode="discrete" valueType="clr">
                                      <p:cBhvr override="childStyle">
                                        <p:cTn id="10" dur="80"/>
                                        <p:tgtEl>
                                          <p:spTgt spid="67604"/>
                                        </p:tgtEl>
                                        <p:attrNameLst>
                                          <p:attrName>style.color</p:attrName>
                                        </p:attrNameLst>
                                      </p:cBhvr>
                                      <p:tavLst>
                                        <p:tav tm="0">
                                          <p:val>
                                            <p:clrVal>
                                              <a:schemeClr val="accent2"/>
                                            </p:clrVal>
                                          </p:val>
                                        </p:tav>
                                        <p:tav tm="50000">
                                          <p:val>
                                            <p:clrVal>
                                              <a:schemeClr val="hlink"/>
                                            </p:clrVal>
                                          </p:val>
                                        </p:tav>
                                      </p:tavLst>
                                    </p:anim>
                                    <p:anim calcmode="discrete" valueType="clr">
                                      <p:cBhvr>
                                        <p:cTn id="11" dur="80"/>
                                        <p:tgtEl>
                                          <p:spTgt spid="67604"/>
                                        </p:tgtEl>
                                        <p:attrNameLst>
                                          <p:attrName>fillcolor</p:attrName>
                                        </p:attrNameLst>
                                      </p:cBhvr>
                                      <p:tavLst>
                                        <p:tav tm="0">
                                          <p:val>
                                            <p:clrVal>
                                              <a:schemeClr val="accent2"/>
                                            </p:clrVal>
                                          </p:val>
                                        </p:tav>
                                        <p:tav tm="50000">
                                          <p:val>
                                            <p:clrVal>
                                              <a:schemeClr val="hlink"/>
                                            </p:clrVal>
                                          </p:val>
                                        </p:tav>
                                      </p:tavLst>
                                    </p:anim>
                                    <p:set>
                                      <p:cBhvr>
                                        <p:cTn id="12" dur="80"/>
                                        <p:tgtEl>
                                          <p:spTgt spid="67604"/>
                                        </p:tgtEl>
                                        <p:attrNameLst>
                                          <p:attrName>fill.type</p:attrName>
                                        </p:attrNameLst>
                                      </p:cBhvr>
                                      <p:to>
                                        <p:strVal val="solid"/>
                                      </p:to>
                                    </p:set>
                                  </p:childTnLst>
                                  <p:subTnLst>
                                    <p:set>
                                      <p:cBhvr override="childStyle">
                                        <p:cTn dur="1" fill="hold" display="0" masterRel="nextClick" afterEffect="1"/>
                                        <p:tgtEl>
                                          <p:spTgt spid="67604"/>
                                        </p:tgtEl>
                                        <p:attrNameLst>
                                          <p:attrName>style.visibility</p:attrName>
                                        </p:attrNameLst>
                                      </p:cBhvr>
                                      <p:to>
                                        <p:strVal val="hidden"/>
                                      </p:to>
                                    </p:set>
                                  </p:sub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nodeType="click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0" presetClass="entr" presetSubtype="0" fill="hold" nodeType="clickEffect">
                                  <p:stCondLst>
                                    <p:cond delay="0"/>
                                  </p:stCondLst>
                                  <p:childTnLst>
                                    <p:set>
                                      <p:cBhvr>
                                        <p:cTn id="32" dur="1" fill="hold">
                                          <p:stCondLst>
                                            <p:cond delay="0"/>
                                          </p:stCondLst>
                                        </p:cTn>
                                        <p:tgtEl>
                                          <p:spTgt spid="67603"/>
                                        </p:tgtEl>
                                        <p:attrNameLst>
                                          <p:attrName>style.visibility</p:attrName>
                                        </p:attrNameLst>
                                      </p:cBhvr>
                                      <p:to>
                                        <p:strVal val="visible"/>
                                      </p:to>
                                    </p:set>
                                    <p:animEffect transition="in" filter="fade">
                                      <p:cBhvr>
                                        <p:cTn id="33" dur="2000"/>
                                        <p:tgtEl>
                                          <p:spTgt spid="67603"/>
                                        </p:tgtEl>
                                      </p:cBhvr>
                                    </p:animEffect>
                                  </p:childTnLst>
                                </p:cTn>
                              </p:par>
                              <p:par>
                                <p:cTn id="34" presetID="27" presetClass="entr" presetSubtype="0" fill="hold" grpId="0" nodeType="withEffect">
                                  <p:stCondLst>
                                    <p:cond delay="0"/>
                                  </p:stCondLst>
                                  <p:iterate type="lt">
                                    <p:tmPct val="50000"/>
                                  </p:iterate>
                                  <p:childTnLst>
                                    <p:set>
                                      <p:cBhvr>
                                        <p:cTn id="35" dur="1" fill="hold">
                                          <p:stCondLst>
                                            <p:cond delay="0"/>
                                          </p:stCondLst>
                                        </p:cTn>
                                        <p:tgtEl>
                                          <p:spTgt spid="67605"/>
                                        </p:tgtEl>
                                        <p:attrNameLst>
                                          <p:attrName>style.visibility</p:attrName>
                                        </p:attrNameLst>
                                      </p:cBhvr>
                                      <p:to>
                                        <p:strVal val="visible"/>
                                      </p:to>
                                    </p:set>
                                    <p:anim calcmode="discrete" valueType="clr">
                                      <p:cBhvr override="childStyle">
                                        <p:cTn id="36" dur="80"/>
                                        <p:tgtEl>
                                          <p:spTgt spid="67605"/>
                                        </p:tgtEl>
                                        <p:attrNameLst>
                                          <p:attrName>style.color</p:attrName>
                                        </p:attrNameLst>
                                      </p:cBhvr>
                                      <p:tavLst>
                                        <p:tav tm="0">
                                          <p:val>
                                            <p:clrVal>
                                              <a:schemeClr val="accent2"/>
                                            </p:clrVal>
                                          </p:val>
                                        </p:tav>
                                        <p:tav tm="50000">
                                          <p:val>
                                            <p:clrVal>
                                              <a:schemeClr val="hlink"/>
                                            </p:clrVal>
                                          </p:val>
                                        </p:tav>
                                      </p:tavLst>
                                    </p:anim>
                                    <p:anim calcmode="discrete" valueType="clr">
                                      <p:cBhvr>
                                        <p:cTn id="37" dur="80"/>
                                        <p:tgtEl>
                                          <p:spTgt spid="67605"/>
                                        </p:tgtEl>
                                        <p:attrNameLst>
                                          <p:attrName>fillcolor</p:attrName>
                                        </p:attrNameLst>
                                      </p:cBhvr>
                                      <p:tavLst>
                                        <p:tav tm="0">
                                          <p:val>
                                            <p:clrVal>
                                              <a:schemeClr val="accent2"/>
                                            </p:clrVal>
                                          </p:val>
                                        </p:tav>
                                        <p:tav tm="50000">
                                          <p:val>
                                            <p:clrVal>
                                              <a:schemeClr val="hlink"/>
                                            </p:clrVal>
                                          </p:val>
                                        </p:tav>
                                      </p:tavLst>
                                    </p:anim>
                                    <p:set>
                                      <p:cBhvr>
                                        <p:cTn id="38" dur="80"/>
                                        <p:tgtEl>
                                          <p:spTgt spid="6760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4" grpId="0"/>
      <p:bldP spid="6760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195736" y="158214"/>
            <a:ext cx="3600400" cy="576064"/>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smtClean="0">
                <a:solidFill>
                  <a:srgbClr val="3333CC"/>
                </a:solidFill>
                <a:latin typeface="Times New Roman" charset="0"/>
                <a:cs typeface="ＭＳ Ｐゴシック" charset="0"/>
              </a:rPr>
              <a:t>HF </a:t>
            </a:r>
            <a:r>
              <a:rPr lang="it-IT" sz="2000" b="1" dirty="0" err="1" smtClean="0">
                <a:solidFill>
                  <a:srgbClr val="3333CC"/>
                </a:solidFill>
                <a:latin typeface="Times New Roman" charset="0"/>
                <a:cs typeface="ＭＳ Ｐゴシック" charset="0"/>
              </a:rPr>
              <a:t>coastal</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radars</a:t>
            </a:r>
            <a:r>
              <a:rPr lang="it-IT" sz="2000" b="1" dirty="0" smtClean="0">
                <a:solidFill>
                  <a:srgbClr val="3333CC"/>
                </a:solidFill>
                <a:latin typeface="Times New Roman" charset="0"/>
                <a:cs typeface="ＭＳ Ｐゴシック" charset="0"/>
              </a:rPr>
              <a:t> data</a:t>
            </a:r>
            <a:endParaRPr lang="it-IT" sz="2000" b="1" dirty="0">
              <a:solidFill>
                <a:srgbClr val="3333CC"/>
              </a:solidFill>
              <a:latin typeface="Times New Roman" charset="0"/>
              <a:cs typeface="ＭＳ Ｐゴシック" charset="0"/>
            </a:endParaRPr>
          </a:p>
        </p:txBody>
      </p:sp>
      <p:pic>
        <p:nvPicPr>
          <p:cNvPr id="5" name="Picture 19" descr="SICOMAR_radar_prodotto_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2996952"/>
            <a:ext cx="1894582" cy="1683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3" y="1196752"/>
            <a:ext cx="1872207" cy="158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asellaDiTesto 1"/>
          <p:cNvSpPr txBox="1"/>
          <p:nvPr/>
        </p:nvSpPr>
        <p:spPr>
          <a:xfrm>
            <a:off x="0" y="4846245"/>
            <a:ext cx="2195736" cy="1754327"/>
          </a:xfrm>
          <a:prstGeom prst="rect">
            <a:avLst/>
          </a:prstGeom>
          <a:noFill/>
        </p:spPr>
        <p:txBody>
          <a:bodyPr wrap="square" rtlCol="0">
            <a:spAutoFit/>
          </a:bodyPr>
          <a:lstStyle/>
          <a:p>
            <a:r>
              <a:rPr lang="it-IT" dirty="0" err="1" smtClean="0"/>
              <a:t>Frequency</a:t>
            </a:r>
            <a:r>
              <a:rPr lang="it-IT" dirty="0" smtClean="0"/>
              <a:t>: 13.5 MHz</a:t>
            </a:r>
          </a:p>
          <a:p>
            <a:r>
              <a:rPr lang="it-IT" dirty="0" smtClean="0"/>
              <a:t>Maximum </a:t>
            </a:r>
            <a:r>
              <a:rPr lang="it-IT" dirty="0" err="1" smtClean="0"/>
              <a:t>Coverage</a:t>
            </a:r>
            <a:r>
              <a:rPr lang="it-IT" dirty="0" smtClean="0"/>
              <a:t>: 80-90 km</a:t>
            </a:r>
          </a:p>
          <a:p>
            <a:r>
              <a:rPr lang="it-IT" dirty="0" err="1" smtClean="0"/>
              <a:t>Resolution</a:t>
            </a:r>
            <a:r>
              <a:rPr lang="it-IT" dirty="0" smtClean="0"/>
              <a:t>: 2 km</a:t>
            </a:r>
          </a:p>
          <a:p>
            <a:r>
              <a:rPr lang="it-IT" dirty="0" err="1" smtClean="0"/>
              <a:t>Operational</a:t>
            </a:r>
            <a:r>
              <a:rPr lang="it-IT" dirty="0" smtClean="0"/>
              <a:t> </a:t>
            </a:r>
            <a:r>
              <a:rPr lang="it-IT" dirty="0" err="1" smtClean="0"/>
              <a:t>since</a:t>
            </a:r>
            <a:r>
              <a:rPr lang="it-IT" dirty="0" smtClean="0"/>
              <a:t> </a:t>
            </a:r>
            <a:r>
              <a:rPr lang="it-IT" dirty="0" err="1" smtClean="0"/>
              <a:t>June</a:t>
            </a:r>
            <a:r>
              <a:rPr lang="it-IT" dirty="0" smtClean="0"/>
              <a:t> 2015</a:t>
            </a:r>
            <a:endParaRPr lang="it-IT" dirty="0"/>
          </a:p>
        </p:txBody>
      </p:sp>
      <p:pic>
        <p:nvPicPr>
          <p:cNvPr id="7" name="Immagine 6" descr="Schermata 2017-09-26 alle 06.20.0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95736" y="805534"/>
            <a:ext cx="6666437" cy="5799334"/>
          </a:xfrm>
          <a:prstGeom prst="rect">
            <a:avLst/>
          </a:prstGeom>
        </p:spPr>
      </p:pic>
    </p:spTree>
    <p:extLst>
      <p:ext uri="{BB962C8B-B14F-4D97-AF65-F5344CB8AC3E}">
        <p14:creationId xmlns:p14="http://schemas.microsoft.com/office/powerpoint/2010/main" val="16750832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7DC1BBB0-96F0-4077-A278-0F3FB5C104D3}" type="slidenum">
              <a:rPr lang="en-US" smtClean="0"/>
              <a:t>13</a:t>
            </a:fld>
            <a:endParaRPr lang="en-US"/>
          </a:p>
        </p:txBody>
      </p:sp>
      <p:pic>
        <p:nvPicPr>
          <p:cNvPr id="6" name="Picture 5" descr="CoperturaRadarIMPACT.png"/>
          <p:cNvPicPr>
            <a:picLocks noChangeAspect="1"/>
          </p:cNvPicPr>
          <p:nvPr/>
        </p:nvPicPr>
        <p:blipFill rotWithShape="1">
          <a:blip r:embed="rId2">
            <a:extLst>
              <a:ext uri="{28A0092B-C50C-407E-A947-70E740481C1C}">
                <a14:useLocalDpi xmlns:a14="http://schemas.microsoft.com/office/drawing/2010/main" val="0"/>
              </a:ext>
            </a:extLst>
          </a:blip>
          <a:srcRect l="27518"/>
          <a:stretch/>
        </p:blipFill>
        <p:spPr>
          <a:xfrm>
            <a:off x="203200" y="251031"/>
            <a:ext cx="4343400" cy="2795104"/>
          </a:xfrm>
          <a:prstGeom prst="rect">
            <a:avLst/>
          </a:prstGeom>
        </p:spPr>
      </p:pic>
      <p:pic>
        <p:nvPicPr>
          <p:cNvPr id="9" name="Picture 5" descr="CoperturaRadarSicomarPlus.png">
            <a:extLst>
              <a:ext uri="{FF2B5EF4-FFF2-40B4-BE49-F238E27FC236}">
                <a16:creationId xmlns="" xmlns:a16="http://schemas.microsoft.com/office/drawing/2014/main" id="{E13D323E-30B4-47EC-BA37-DE6420AB75C3}"/>
              </a:ext>
            </a:extLst>
          </p:cNvPr>
          <p:cNvPicPr>
            <a:picLocks noChangeAspect="1"/>
          </p:cNvPicPr>
          <p:nvPr/>
        </p:nvPicPr>
        <p:blipFill rotWithShape="1">
          <a:blip r:embed="rId3">
            <a:extLst>
              <a:ext uri="{28A0092B-C50C-407E-A947-70E740481C1C}">
                <a14:useLocalDpi xmlns:a14="http://schemas.microsoft.com/office/drawing/2010/main" val="0"/>
              </a:ext>
            </a:extLst>
          </a:blip>
          <a:srcRect l="20204"/>
          <a:stretch/>
        </p:blipFill>
        <p:spPr>
          <a:xfrm>
            <a:off x="4051300" y="3060102"/>
            <a:ext cx="4800600" cy="3797898"/>
          </a:xfrm>
          <a:prstGeom prst="rect">
            <a:avLst/>
          </a:prstGeom>
        </p:spPr>
      </p:pic>
      <p:sp>
        <p:nvSpPr>
          <p:cNvPr id="11" name="CasellaDiTesto 10">
            <a:extLst>
              <a:ext uri="{FF2B5EF4-FFF2-40B4-BE49-F238E27FC236}">
                <a16:creationId xmlns="" xmlns:a16="http://schemas.microsoft.com/office/drawing/2014/main" id="{3D4B9E5D-E211-47B2-A59E-193B867FBBF1}"/>
              </a:ext>
            </a:extLst>
          </p:cNvPr>
          <p:cNvSpPr txBox="1"/>
          <p:nvPr/>
        </p:nvSpPr>
        <p:spPr>
          <a:xfrm>
            <a:off x="4337172" y="1408766"/>
            <a:ext cx="3168650" cy="830997"/>
          </a:xfrm>
          <a:prstGeom prst="rect">
            <a:avLst/>
          </a:prstGeom>
          <a:noFill/>
        </p:spPr>
        <p:txBody>
          <a:bodyPr>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smtClean="0">
                <a:latin typeface="Calibri" panose="020F0502020204030204" pitchFamily="34" charset="0"/>
                <a:ea typeface="MS PGothic" panose="020B0600070205080204" pitchFamily="34" charset="-128"/>
              </a:rPr>
              <a:t> Radar </a:t>
            </a:r>
            <a:r>
              <a:rPr lang="it-IT" altLang="en-US" sz="2400" b="1" dirty="0" err="1" smtClean="0">
                <a:latin typeface="Calibri" panose="020F0502020204030204" pitchFamily="34" charset="0"/>
                <a:ea typeface="MS PGothic" panose="020B0600070205080204" pitchFamily="34" charset="-128"/>
              </a:rPr>
              <a:t>coverage</a:t>
            </a:r>
            <a:r>
              <a:rPr lang="it-IT" altLang="en-US" sz="2400" b="1" dirty="0" smtClean="0">
                <a:latin typeface="Calibri" panose="020F0502020204030204" pitchFamily="34" charset="0"/>
                <a:ea typeface="MS PGothic" panose="020B0600070205080204" pitchFamily="34" charset="-128"/>
              </a:rPr>
              <a:t> in IMPACT (by 2018).</a:t>
            </a:r>
            <a:endParaRPr lang="it-IT" altLang="en-US" sz="2400" b="1" dirty="0">
              <a:latin typeface="Calibri" panose="020F0502020204030204" pitchFamily="34" charset="0"/>
              <a:ea typeface="MS PGothic" panose="020B0600070205080204" pitchFamily="34" charset="-128"/>
            </a:endParaRPr>
          </a:p>
        </p:txBody>
      </p:sp>
      <p:pic>
        <p:nvPicPr>
          <p:cNvPr id="13" name="Picture 10">
            <a:extLst>
              <a:ext uri="{FF2B5EF4-FFF2-40B4-BE49-F238E27FC236}">
                <a16:creationId xmlns="" xmlns:a16="http://schemas.microsoft.com/office/drawing/2014/main" id="{53C3D365-9814-46FF-B321-6C61727EE2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39995" y="563341"/>
            <a:ext cx="1178827" cy="838441"/>
          </a:xfrm>
          <a:prstGeom prst="rect">
            <a:avLst/>
          </a:prstGeom>
        </p:spPr>
      </p:pic>
      <p:pic>
        <p:nvPicPr>
          <p:cNvPr id="14" name="Picture 3">
            <a:extLst>
              <a:ext uri="{FF2B5EF4-FFF2-40B4-BE49-F238E27FC236}">
                <a16:creationId xmlns="" xmlns:a16="http://schemas.microsoft.com/office/drawing/2014/main" id="{8712C455-6464-4823-965B-EE9D2F8234E2}"/>
              </a:ext>
            </a:extLst>
          </p:cNvPr>
          <p:cNvPicPr>
            <a:picLocks noChangeAspect="1"/>
          </p:cNvPicPr>
          <p:nvPr/>
        </p:nvPicPr>
        <p:blipFill rotWithShape="1">
          <a:blip r:embed="rId5"/>
          <a:srcRect l="90601" r="-1" b="12079"/>
          <a:stretch/>
        </p:blipFill>
        <p:spPr>
          <a:xfrm>
            <a:off x="1901237" y="5035165"/>
            <a:ext cx="859479" cy="584201"/>
          </a:xfrm>
          <a:prstGeom prst="rect">
            <a:avLst/>
          </a:prstGeom>
        </p:spPr>
      </p:pic>
      <p:pic>
        <p:nvPicPr>
          <p:cNvPr id="15" name="Picture 3">
            <a:extLst>
              <a:ext uri="{FF2B5EF4-FFF2-40B4-BE49-F238E27FC236}">
                <a16:creationId xmlns="" xmlns:a16="http://schemas.microsoft.com/office/drawing/2014/main" id="{F546EB35-5971-4DE3-BABE-7964417DF31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3200" y="5168953"/>
            <a:ext cx="587375" cy="587375"/>
          </a:xfrm>
          <a:prstGeom prst="rect">
            <a:avLst/>
          </a:prstGeom>
        </p:spPr>
      </p:pic>
      <p:pic>
        <p:nvPicPr>
          <p:cNvPr id="16" name="Picture 3">
            <a:extLst>
              <a:ext uri="{FF2B5EF4-FFF2-40B4-BE49-F238E27FC236}">
                <a16:creationId xmlns="" xmlns:a16="http://schemas.microsoft.com/office/drawing/2014/main" id="{C182F29E-D1B4-404E-AC83-32BBEFDE53FE}"/>
              </a:ext>
            </a:extLst>
          </p:cNvPr>
          <p:cNvPicPr>
            <a:picLocks noChangeAspect="1"/>
          </p:cNvPicPr>
          <p:nvPr/>
        </p:nvPicPr>
        <p:blipFill rotWithShape="1">
          <a:blip r:embed="rId5"/>
          <a:srcRect r="80833" b="-24499"/>
          <a:stretch/>
        </p:blipFill>
        <p:spPr>
          <a:xfrm>
            <a:off x="909628" y="5246024"/>
            <a:ext cx="1237677" cy="584201"/>
          </a:xfrm>
          <a:prstGeom prst="rect">
            <a:avLst/>
          </a:prstGeom>
        </p:spPr>
      </p:pic>
      <p:pic>
        <p:nvPicPr>
          <p:cNvPr id="17" name="Picture 5">
            <a:extLst>
              <a:ext uri="{FF2B5EF4-FFF2-40B4-BE49-F238E27FC236}">
                <a16:creationId xmlns="" xmlns:a16="http://schemas.microsoft.com/office/drawing/2014/main" id="{9C312E4A-3CF3-48CB-AC20-7EBC2D9A69C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22399" y="5225177"/>
            <a:ext cx="1029926" cy="41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18" name="Immagine 17" descr="RAS_logo.gif">
            <a:extLst>
              <a:ext uri="{FF2B5EF4-FFF2-40B4-BE49-F238E27FC236}">
                <a16:creationId xmlns="" xmlns:a16="http://schemas.microsoft.com/office/drawing/2014/main" id="{11F5D373-E3A2-4AA0-958B-0C98FEE6277E}"/>
              </a:ext>
            </a:extLst>
          </p:cNvPr>
          <p:cNvPicPr>
            <a:picLocks noChangeAspect="1"/>
          </p:cNvPicPr>
          <p:nvPr/>
        </p:nvPicPr>
        <p:blipFill rotWithShape="1">
          <a:blip r:embed="rId8">
            <a:extLst>
              <a:ext uri="{28A0092B-C50C-407E-A947-70E740481C1C}">
                <a14:useLocalDpi xmlns:a14="http://schemas.microsoft.com/office/drawing/2010/main" val="0"/>
              </a:ext>
            </a:extLst>
          </a:blip>
          <a:srcRect l="34311" r="31308" b="36654"/>
          <a:stretch/>
        </p:blipFill>
        <p:spPr>
          <a:xfrm>
            <a:off x="1913861" y="5794945"/>
            <a:ext cx="571934" cy="492278"/>
          </a:xfrm>
          <a:prstGeom prst="rect">
            <a:avLst/>
          </a:prstGeom>
        </p:spPr>
      </p:pic>
      <p:pic>
        <p:nvPicPr>
          <p:cNvPr id="19" name="Immagine 18" descr="stemma-2.jpg">
            <a:extLst>
              <a:ext uri="{FF2B5EF4-FFF2-40B4-BE49-F238E27FC236}">
                <a16:creationId xmlns="" xmlns:a16="http://schemas.microsoft.com/office/drawing/2014/main" id="{69CC2111-6E91-4657-8B75-6616C3D5C1E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20408" y="5793601"/>
            <a:ext cx="320940" cy="530247"/>
          </a:xfrm>
          <a:prstGeom prst="rect">
            <a:avLst/>
          </a:prstGeom>
        </p:spPr>
      </p:pic>
      <p:sp>
        <p:nvSpPr>
          <p:cNvPr id="20" name="CasellaDiTesto 19">
            <a:extLst>
              <a:ext uri="{FF2B5EF4-FFF2-40B4-BE49-F238E27FC236}">
                <a16:creationId xmlns="" xmlns:a16="http://schemas.microsoft.com/office/drawing/2014/main" id="{3D4B9E5D-E211-47B2-A59E-193B867FBBF1}"/>
              </a:ext>
            </a:extLst>
          </p:cNvPr>
          <p:cNvSpPr txBox="1"/>
          <p:nvPr/>
        </p:nvSpPr>
        <p:spPr>
          <a:xfrm>
            <a:off x="583675" y="3697225"/>
            <a:ext cx="3168650" cy="830997"/>
          </a:xfrm>
          <a:prstGeom prst="rect">
            <a:avLst/>
          </a:prstGeom>
          <a:noFill/>
        </p:spPr>
        <p:txBody>
          <a:bodyPr>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smtClean="0">
                <a:latin typeface="Calibri" panose="020F0502020204030204" pitchFamily="34" charset="0"/>
                <a:ea typeface="MS PGothic" panose="020B0600070205080204" pitchFamily="34" charset="-128"/>
              </a:rPr>
              <a:t> Radar </a:t>
            </a:r>
            <a:r>
              <a:rPr lang="it-IT" altLang="en-US" sz="2400" b="1" dirty="0" err="1" smtClean="0">
                <a:latin typeface="Calibri" panose="020F0502020204030204" pitchFamily="34" charset="0"/>
                <a:ea typeface="MS PGothic" panose="020B0600070205080204" pitchFamily="34" charset="-128"/>
              </a:rPr>
              <a:t>coverage</a:t>
            </a:r>
            <a:r>
              <a:rPr lang="it-IT" altLang="en-US" sz="2400" b="1" dirty="0" smtClean="0">
                <a:latin typeface="Calibri" panose="020F0502020204030204" pitchFamily="34" charset="0"/>
                <a:ea typeface="MS PGothic" panose="020B0600070205080204" pitchFamily="34" charset="-128"/>
              </a:rPr>
              <a:t> in SICOMAR+ (by 2019).</a:t>
            </a:r>
            <a:endParaRPr lang="it-IT" altLang="en-US" sz="2400" b="1" dirty="0">
              <a:latin typeface="Calibri" panose="020F0502020204030204" pitchFamily="34" charset="0"/>
              <a:ea typeface="MS PGothic" panose="020B0600070205080204" pitchFamily="34" charset="-128"/>
            </a:endParaRPr>
          </a:p>
        </p:txBody>
      </p:sp>
      <p:pic>
        <p:nvPicPr>
          <p:cNvPr id="2" name="Immagine 1" descr="Schermata 2017-09-25 alle 23.16.11.pn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95800" y="0"/>
            <a:ext cx="1448199" cy="563341"/>
          </a:xfrm>
          <a:prstGeom prst="rect">
            <a:avLst/>
          </a:prstGeom>
        </p:spPr>
      </p:pic>
    </p:spTree>
    <p:extLst>
      <p:ext uri="{BB962C8B-B14F-4D97-AF65-F5344CB8AC3E}">
        <p14:creationId xmlns:p14="http://schemas.microsoft.com/office/powerpoint/2010/main" val="202707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ltimeter tracks Ligurian - N Tyrrhenian.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842202"/>
            <a:ext cx="9144000" cy="5899166"/>
          </a:xfrm>
          <a:prstGeom prst="rect">
            <a:avLst/>
          </a:prstGeom>
          <a:noFill/>
        </p:spPr>
      </p:pic>
      <p:sp>
        <p:nvSpPr>
          <p:cNvPr id="5" name="Title 4"/>
          <p:cNvSpPr>
            <a:spLocks noGrp="1"/>
          </p:cNvSpPr>
          <p:nvPr>
            <p:ph type="title" idx="4294967295"/>
          </p:nvPr>
        </p:nvSpPr>
        <p:spPr>
          <a:xfrm>
            <a:off x="0" y="631825"/>
            <a:ext cx="9159875" cy="647700"/>
          </a:xfrm>
        </p:spPr>
        <p:txBody>
          <a:bodyPr>
            <a:normAutofit/>
          </a:bodyPr>
          <a:lstStyle/>
          <a:p>
            <a:r>
              <a:rPr lang="en-GB" sz="3200" dirty="0" smtClean="0">
                <a:solidFill>
                  <a:schemeClr val="bg1"/>
                </a:solidFill>
              </a:rPr>
              <a:t>Altimeter coverage</a:t>
            </a:r>
            <a:endParaRPr lang="en-GB" sz="3200" dirty="0">
              <a:solidFill>
                <a:schemeClr val="bg1"/>
              </a:solidFill>
            </a:endParaRPr>
          </a:p>
        </p:txBody>
      </p:sp>
      <p:sp>
        <p:nvSpPr>
          <p:cNvPr id="6" name="TextBox 5"/>
          <p:cNvSpPr txBox="1"/>
          <p:nvPr/>
        </p:nvSpPr>
        <p:spPr>
          <a:xfrm>
            <a:off x="6568308" y="1184004"/>
            <a:ext cx="2238893" cy="1200328"/>
          </a:xfrm>
          <a:prstGeom prst="rect">
            <a:avLst/>
          </a:prstGeom>
          <a:solidFill>
            <a:schemeClr val="bg1">
              <a:lumMod val="75000"/>
            </a:schemeClr>
          </a:solidFill>
        </p:spPr>
        <p:txBody>
          <a:bodyPr wrap="square" rtlCol="0">
            <a:spAutoFit/>
          </a:bodyPr>
          <a:lstStyle/>
          <a:p>
            <a:r>
              <a:rPr lang="en-GB" sz="2400" dirty="0" smtClean="0">
                <a:solidFill>
                  <a:srgbClr val="FF0000"/>
                </a:solidFill>
                <a:latin typeface="Arial"/>
                <a:cs typeface="Arial"/>
              </a:rPr>
              <a:t>Jason-1/2/3</a:t>
            </a:r>
          </a:p>
          <a:p>
            <a:r>
              <a:rPr lang="en-GB" sz="2400" dirty="0" smtClean="0">
                <a:solidFill>
                  <a:srgbClr val="FFFF00"/>
                </a:solidFill>
                <a:latin typeface="Arial"/>
                <a:cs typeface="Arial"/>
              </a:rPr>
              <a:t>Envisat/AltiKa</a:t>
            </a:r>
          </a:p>
          <a:p>
            <a:r>
              <a:rPr lang="en-GB" sz="2400" dirty="0" smtClean="0">
                <a:solidFill>
                  <a:schemeClr val="accent5">
                    <a:lumMod val="75000"/>
                  </a:schemeClr>
                </a:solidFill>
                <a:latin typeface="Arial"/>
                <a:cs typeface="Arial"/>
              </a:rPr>
              <a:t>Sentinel3-A</a:t>
            </a:r>
            <a:endParaRPr lang="en-GB" sz="2400" dirty="0">
              <a:solidFill>
                <a:schemeClr val="accent5">
                  <a:lumMod val="75000"/>
                </a:schemeClr>
              </a:solidFill>
              <a:latin typeface="Arial"/>
              <a:cs typeface="Arial"/>
            </a:endParaRPr>
          </a:p>
        </p:txBody>
      </p:sp>
      <p:grpSp>
        <p:nvGrpSpPr>
          <p:cNvPr id="9" name="Group 8"/>
          <p:cNvGrpSpPr/>
          <p:nvPr/>
        </p:nvGrpSpPr>
        <p:grpSpPr>
          <a:xfrm>
            <a:off x="4166210" y="3712353"/>
            <a:ext cx="3858024" cy="1187019"/>
            <a:chOff x="4166210" y="3845940"/>
            <a:chExt cx="3858024" cy="1187019"/>
          </a:xfrm>
        </p:grpSpPr>
        <p:sp>
          <p:nvSpPr>
            <p:cNvPr id="7" name="Oval 6"/>
            <p:cNvSpPr/>
            <p:nvPr/>
          </p:nvSpPr>
          <p:spPr>
            <a:xfrm>
              <a:off x="4166210" y="3845940"/>
              <a:ext cx="1139476" cy="1187019"/>
            </a:xfrm>
            <a:prstGeom prst="ellipse">
              <a:avLst/>
            </a:prstGeom>
            <a:noFill/>
            <a:ln w="38100" cmpd="sng">
              <a:solidFill>
                <a:schemeClr val="accent6">
                  <a:lumMod val="60000"/>
                  <a:lumOff val="4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rgbClr val="FAC090"/>
                </a:solidFill>
              </a:endParaRPr>
            </a:p>
          </p:txBody>
        </p:sp>
        <p:sp>
          <p:nvSpPr>
            <p:cNvPr id="8" name="Rectangle 7"/>
            <p:cNvSpPr/>
            <p:nvPr/>
          </p:nvSpPr>
          <p:spPr>
            <a:xfrm>
              <a:off x="5338395" y="4204715"/>
              <a:ext cx="2685839" cy="646331"/>
            </a:xfrm>
            <a:prstGeom prst="rect">
              <a:avLst/>
            </a:prstGeom>
            <a:noFill/>
            <a:ln>
              <a:noFill/>
            </a:ln>
          </p:spPr>
          <p:txBody>
            <a:bodyPr wrap="none">
              <a:spAutoFit/>
            </a:bodyPr>
            <a:lstStyle/>
            <a:p>
              <a:r>
                <a:rPr lang="en-GB" b="1" dirty="0" smtClean="0">
                  <a:solidFill>
                    <a:schemeClr val="accent6">
                      <a:lumMod val="60000"/>
                      <a:lumOff val="40000"/>
                    </a:schemeClr>
                  </a:solidFill>
                  <a:latin typeface="Arial"/>
                  <a:cs typeface="Arial"/>
                </a:rPr>
                <a:t>Note multiple-</a:t>
              </a:r>
              <a:r>
                <a:rPr lang="en-GB" b="1" dirty="0" err="1">
                  <a:solidFill>
                    <a:schemeClr val="accent6">
                      <a:lumMod val="60000"/>
                      <a:lumOff val="40000"/>
                    </a:schemeClr>
                  </a:solidFill>
                  <a:latin typeface="Arial"/>
                  <a:cs typeface="Arial"/>
                </a:rPr>
                <a:t>X</a:t>
              </a:r>
              <a:r>
                <a:rPr lang="en-GB" b="1" dirty="0" err="1" smtClean="0">
                  <a:solidFill>
                    <a:schemeClr val="accent6">
                      <a:lumMod val="60000"/>
                      <a:lumOff val="40000"/>
                    </a:schemeClr>
                  </a:solidFill>
                  <a:latin typeface="Arial"/>
                  <a:cs typeface="Arial"/>
                </a:rPr>
                <a:t>overs</a:t>
              </a:r>
              <a:endParaRPr lang="en-GB" b="1" dirty="0" smtClean="0">
                <a:solidFill>
                  <a:schemeClr val="accent6">
                    <a:lumMod val="60000"/>
                    <a:lumOff val="40000"/>
                  </a:schemeClr>
                </a:solidFill>
                <a:latin typeface="Arial"/>
                <a:cs typeface="Arial"/>
              </a:endParaRPr>
            </a:p>
            <a:p>
              <a:r>
                <a:rPr lang="en-GB" b="1" dirty="0" smtClean="0">
                  <a:solidFill>
                    <a:schemeClr val="accent6">
                      <a:lumMod val="60000"/>
                      <a:lumOff val="40000"/>
                    </a:schemeClr>
                  </a:solidFill>
                  <a:latin typeface="Arial"/>
                  <a:cs typeface="Arial"/>
                </a:rPr>
                <a:t>around </a:t>
              </a:r>
              <a:r>
                <a:rPr lang="en-GB" b="1" dirty="0" err="1" smtClean="0">
                  <a:solidFill>
                    <a:schemeClr val="accent6">
                      <a:lumMod val="60000"/>
                      <a:lumOff val="40000"/>
                    </a:schemeClr>
                  </a:solidFill>
                  <a:latin typeface="Arial"/>
                  <a:cs typeface="Arial"/>
                </a:rPr>
                <a:t>Capraia</a:t>
              </a:r>
              <a:r>
                <a:rPr lang="en-GB" b="1" dirty="0" smtClean="0">
                  <a:solidFill>
                    <a:schemeClr val="accent6">
                      <a:lumMod val="60000"/>
                      <a:lumOff val="40000"/>
                    </a:schemeClr>
                  </a:solidFill>
                  <a:latin typeface="Arial"/>
                  <a:cs typeface="Arial"/>
                </a:rPr>
                <a:t> island!</a:t>
              </a:r>
              <a:endParaRPr lang="en-GB" b="1" dirty="0">
                <a:solidFill>
                  <a:schemeClr val="accent6">
                    <a:lumMod val="60000"/>
                    <a:lumOff val="40000"/>
                  </a:schemeClr>
                </a:solidFill>
              </a:endParaRPr>
            </a:p>
          </p:txBody>
        </p:sp>
      </p:grpSp>
      <p:grpSp>
        <p:nvGrpSpPr>
          <p:cNvPr id="23" name="Group 22"/>
          <p:cNvGrpSpPr/>
          <p:nvPr/>
        </p:nvGrpSpPr>
        <p:grpSpPr>
          <a:xfrm>
            <a:off x="2647628" y="1184004"/>
            <a:ext cx="3271379" cy="5540409"/>
            <a:chOff x="2647628" y="1317591"/>
            <a:chExt cx="3271379" cy="5540409"/>
          </a:xfrm>
        </p:grpSpPr>
        <p:cxnSp>
          <p:nvCxnSpPr>
            <p:cNvPr id="11" name="Straight Connector 10"/>
            <p:cNvCxnSpPr/>
            <p:nvPr/>
          </p:nvCxnSpPr>
          <p:spPr>
            <a:xfrm>
              <a:off x="2647628" y="1317591"/>
              <a:ext cx="3271379" cy="5540409"/>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3998407" y="3561695"/>
              <a:ext cx="1408868" cy="2371157"/>
            </a:xfrm>
            <a:prstGeom prst="line">
              <a:avLst/>
            </a:prstGeom>
            <a:ln w="57150" cmpd="sng">
              <a:solidFill>
                <a:srgbClr val="FF0000"/>
              </a:solidFill>
            </a:ln>
          </p:spPr>
          <p:style>
            <a:lnRef idx="2">
              <a:schemeClr val="accent1"/>
            </a:lnRef>
            <a:fillRef idx="0">
              <a:schemeClr val="accent1"/>
            </a:fillRef>
            <a:effectRef idx="1">
              <a:schemeClr val="accent1"/>
            </a:effectRef>
            <a:fontRef idx="minor">
              <a:schemeClr val="tx1"/>
            </a:fontRef>
          </p:style>
        </p:cxnSp>
      </p:grpSp>
      <p:grpSp>
        <p:nvGrpSpPr>
          <p:cNvPr id="22" name="Group 21"/>
          <p:cNvGrpSpPr/>
          <p:nvPr/>
        </p:nvGrpSpPr>
        <p:grpSpPr>
          <a:xfrm>
            <a:off x="5338395" y="3328898"/>
            <a:ext cx="2034411" cy="3276462"/>
            <a:chOff x="5338395" y="3462485"/>
            <a:chExt cx="2034411" cy="3276462"/>
          </a:xfrm>
        </p:grpSpPr>
        <p:sp>
          <p:nvSpPr>
            <p:cNvPr id="20" name="Rectangle 19"/>
            <p:cNvSpPr/>
            <p:nvPr/>
          </p:nvSpPr>
          <p:spPr>
            <a:xfrm>
              <a:off x="5814980" y="6369615"/>
              <a:ext cx="1557826" cy="369332"/>
            </a:xfrm>
            <a:prstGeom prst="rect">
              <a:avLst/>
            </a:prstGeom>
          </p:spPr>
          <p:txBody>
            <a:bodyPr wrap="none">
              <a:spAutoFit/>
            </a:bodyPr>
            <a:lstStyle/>
            <a:p>
              <a:r>
                <a:rPr lang="en-GB" b="1" dirty="0" smtClean="0">
                  <a:solidFill>
                    <a:srgbClr val="FF0000"/>
                  </a:solidFill>
                  <a:latin typeface="Arial"/>
                  <a:cs typeface="Arial"/>
                </a:rPr>
                <a:t>Jason #0044</a:t>
              </a:r>
              <a:endParaRPr lang="en-GB" b="1" dirty="0"/>
            </a:p>
          </p:txBody>
        </p:sp>
        <p:sp>
          <p:nvSpPr>
            <p:cNvPr id="21" name="Rectangle 20"/>
            <p:cNvSpPr/>
            <p:nvPr/>
          </p:nvSpPr>
          <p:spPr>
            <a:xfrm>
              <a:off x="5338395" y="3462485"/>
              <a:ext cx="1557826" cy="369332"/>
            </a:xfrm>
            <a:prstGeom prst="rect">
              <a:avLst/>
            </a:prstGeom>
          </p:spPr>
          <p:txBody>
            <a:bodyPr wrap="none">
              <a:spAutoFit/>
            </a:bodyPr>
            <a:lstStyle/>
            <a:p>
              <a:r>
                <a:rPr lang="en-GB" b="1" dirty="0" smtClean="0">
                  <a:solidFill>
                    <a:srgbClr val="FF0000"/>
                  </a:solidFill>
                  <a:latin typeface="Arial"/>
                  <a:cs typeface="Arial"/>
                </a:rPr>
                <a:t>Jason #0085</a:t>
              </a:r>
              <a:endParaRPr lang="en-GB" b="1" dirty="0"/>
            </a:p>
          </p:txBody>
        </p:sp>
      </p:grpSp>
      <p:sp>
        <p:nvSpPr>
          <p:cNvPr id="14" name="Text Box 7"/>
          <p:cNvSpPr txBox="1">
            <a:spLocks noChangeArrowheads="1"/>
          </p:cNvSpPr>
          <p:nvPr/>
        </p:nvSpPr>
        <p:spPr bwMode="auto">
          <a:xfrm>
            <a:off x="2547324" y="138970"/>
            <a:ext cx="3802007" cy="492856"/>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Integrating</a:t>
            </a:r>
            <a:r>
              <a:rPr lang="it-IT" sz="2000" b="1" dirty="0" smtClean="0">
                <a:solidFill>
                  <a:srgbClr val="3333CC"/>
                </a:solidFill>
                <a:latin typeface="Times New Roman" charset="0"/>
                <a:cs typeface="ＭＳ Ｐゴシック" charset="0"/>
              </a:rPr>
              <a:t> satellite data</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183825982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par>
                                <p:cTn id="13" presetID="10"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fade">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32040" y="1034120"/>
            <a:ext cx="3491880" cy="2615237"/>
          </a:xfrm>
          <a:prstGeom prst="rect">
            <a:avLst/>
          </a:prstGeom>
        </p:spPr>
      </p:pic>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048" y="3909569"/>
            <a:ext cx="3563888" cy="2669167"/>
          </a:xfrm>
          <a:prstGeom prst="rect">
            <a:avLst/>
          </a:prstGeom>
        </p:spPr>
      </p:pic>
      <p:pic>
        <p:nvPicPr>
          <p:cNvPr id="10" name="Immagin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5576" y="3986448"/>
            <a:ext cx="3387092" cy="2536757"/>
          </a:xfrm>
          <a:prstGeom prst="rect">
            <a:avLst/>
          </a:prstGeom>
        </p:spPr>
      </p:pic>
      <p:pic>
        <p:nvPicPr>
          <p:cNvPr id="11" name="Immagin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3568" y="1178136"/>
            <a:ext cx="3387092" cy="2536757"/>
          </a:xfrm>
          <a:prstGeom prst="rect">
            <a:avLst/>
          </a:prstGeom>
        </p:spPr>
      </p:pic>
      <p:sp>
        <p:nvSpPr>
          <p:cNvPr id="7" name="Text Box 7"/>
          <p:cNvSpPr txBox="1">
            <a:spLocks noChangeArrowheads="1"/>
          </p:cNvSpPr>
          <p:nvPr/>
        </p:nvSpPr>
        <p:spPr bwMode="auto">
          <a:xfrm>
            <a:off x="2534066" y="91174"/>
            <a:ext cx="3802007" cy="769750"/>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Comparing</a:t>
            </a:r>
            <a:r>
              <a:rPr lang="it-IT" sz="2000" b="1" dirty="0" smtClean="0">
                <a:solidFill>
                  <a:srgbClr val="3333CC"/>
                </a:solidFill>
                <a:latin typeface="Times New Roman" charset="0"/>
                <a:cs typeface="ＭＳ Ｐゴシック" charset="0"/>
              </a:rPr>
              <a:t> satellite and model data</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393637324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B060939-FFE7-43E5-8659-477628C19C9C}" type="slidenum">
              <a:rPr lang="en-GB" smtClean="0"/>
              <a:t>16</a:t>
            </a:fld>
            <a:endParaRPr lang="en-GB"/>
          </a:p>
        </p:txBody>
      </p:sp>
      <p:pic>
        <p:nvPicPr>
          <p:cNvPr id="5" name="Immagine 4" descr="MKE _roms_codar_20150822_3d.jpg"/>
          <p:cNvPicPr>
            <a:picLocks noChangeAspect="1"/>
          </p:cNvPicPr>
          <p:nvPr/>
        </p:nvPicPr>
        <p:blipFill rotWithShape="1">
          <a:blip r:embed="rId2">
            <a:extLst>
              <a:ext uri="{28A0092B-C50C-407E-A947-70E740481C1C}">
                <a14:useLocalDpi xmlns:a14="http://schemas.microsoft.com/office/drawing/2010/main" val="0"/>
              </a:ext>
            </a:extLst>
          </a:blip>
          <a:srcRect l="28046" r="28065"/>
          <a:stretch/>
        </p:blipFill>
        <p:spPr>
          <a:xfrm>
            <a:off x="26432" y="764704"/>
            <a:ext cx="4013200" cy="5717254"/>
          </a:xfrm>
          <a:prstGeom prst="rect">
            <a:avLst/>
          </a:prstGeom>
        </p:spPr>
      </p:pic>
      <p:pic>
        <p:nvPicPr>
          <p:cNvPr id="7" name="Immagine 6" descr="MKE _roms_codar_20160601_3d.jpg"/>
          <p:cNvPicPr>
            <a:picLocks noChangeAspect="1"/>
          </p:cNvPicPr>
          <p:nvPr/>
        </p:nvPicPr>
        <p:blipFill rotWithShape="1">
          <a:blip r:embed="rId3">
            <a:extLst>
              <a:ext uri="{28A0092B-C50C-407E-A947-70E740481C1C}">
                <a14:useLocalDpi xmlns:a14="http://schemas.microsoft.com/office/drawing/2010/main" val="0"/>
              </a:ext>
            </a:extLst>
          </a:blip>
          <a:srcRect l="24799" r="31889"/>
          <a:stretch/>
        </p:blipFill>
        <p:spPr>
          <a:xfrm>
            <a:off x="4499992" y="764704"/>
            <a:ext cx="3960440" cy="5697141"/>
          </a:xfrm>
          <a:prstGeom prst="rect">
            <a:avLst/>
          </a:prstGeom>
        </p:spPr>
      </p:pic>
      <p:sp>
        <p:nvSpPr>
          <p:cNvPr id="6" name="Text Box 7"/>
          <p:cNvSpPr txBox="1">
            <a:spLocks noChangeArrowheads="1"/>
          </p:cNvSpPr>
          <p:nvPr/>
        </p:nvSpPr>
        <p:spPr bwMode="auto">
          <a:xfrm>
            <a:off x="2534066" y="91174"/>
            <a:ext cx="3802007" cy="769750"/>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Comparing</a:t>
            </a:r>
            <a:r>
              <a:rPr lang="it-IT" sz="2000" b="1" dirty="0" smtClean="0">
                <a:solidFill>
                  <a:srgbClr val="3333CC"/>
                </a:solidFill>
                <a:latin typeface="Times New Roman" charset="0"/>
                <a:cs typeface="ＭＳ Ｐゴシック" charset="0"/>
              </a:rPr>
              <a:t> radar and model data</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3541704373"/>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numero diapositiva 3"/>
          <p:cNvSpPr>
            <a:spLocks noGrp="1"/>
          </p:cNvSpPr>
          <p:nvPr>
            <p:ph type="sldNum" sz="quarter" idx="12"/>
          </p:nvPr>
        </p:nvSpPr>
        <p:spPr/>
        <p:txBody>
          <a:bodyPr/>
          <a:lstStyle/>
          <a:p>
            <a:fld id="{6B060939-FFE7-43E5-8659-477628C19C9C}" type="slidenum">
              <a:rPr lang="en-GB" smtClean="0"/>
              <a:t>17</a:t>
            </a:fld>
            <a:endParaRPr lang="en-GB"/>
          </a:p>
        </p:txBody>
      </p:sp>
      <p:pic>
        <p:nvPicPr>
          <p:cNvPr id="5" name="Immagine 4"/>
          <p:cNvPicPr>
            <a:picLocks noChangeAspect="1"/>
          </p:cNvPicPr>
          <p:nvPr/>
        </p:nvPicPr>
        <p:blipFill rotWithShape="1">
          <a:blip r:embed="rId2">
            <a:extLst>
              <a:ext uri="{28A0092B-C50C-407E-A947-70E740481C1C}">
                <a14:useLocalDpi xmlns:a14="http://schemas.microsoft.com/office/drawing/2010/main" val="0"/>
              </a:ext>
            </a:extLst>
          </a:blip>
          <a:srcRect l="28713" r="30233" b="5882"/>
          <a:stretch/>
        </p:blipFill>
        <p:spPr>
          <a:xfrm>
            <a:off x="511551" y="1268760"/>
            <a:ext cx="3586653" cy="5141088"/>
          </a:xfrm>
          <a:prstGeom prst="rect">
            <a:avLst/>
          </a:prstGeom>
        </p:spPr>
      </p:pic>
      <p:pic>
        <p:nvPicPr>
          <p:cNvPr id="6" name="Immagine 5"/>
          <p:cNvPicPr>
            <a:picLocks noChangeAspect="1"/>
          </p:cNvPicPr>
          <p:nvPr/>
        </p:nvPicPr>
        <p:blipFill rotWithShape="1">
          <a:blip r:embed="rId3">
            <a:extLst>
              <a:ext uri="{28A0092B-C50C-407E-A947-70E740481C1C}">
                <a14:useLocalDpi xmlns:a14="http://schemas.microsoft.com/office/drawing/2010/main" val="0"/>
              </a:ext>
            </a:extLst>
          </a:blip>
          <a:srcRect l="22555" r="20199" b="5989"/>
          <a:stretch/>
        </p:blipFill>
        <p:spPr>
          <a:xfrm>
            <a:off x="4967093" y="3673084"/>
            <a:ext cx="2968839" cy="3048391"/>
          </a:xfrm>
          <a:prstGeom prst="rect">
            <a:avLst/>
          </a:prstGeom>
        </p:spPr>
      </p:pic>
      <p:grpSp>
        <p:nvGrpSpPr>
          <p:cNvPr id="7" name="Gruppo 6"/>
          <p:cNvGrpSpPr/>
          <p:nvPr/>
        </p:nvGrpSpPr>
        <p:grpSpPr>
          <a:xfrm>
            <a:off x="4743446" y="929128"/>
            <a:ext cx="3420130" cy="2785427"/>
            <a:chOff x="4804536" y="3984817"/>
            <a:chExt cx="3662671" cy="2743151"/>
          </a:xfrm>
        </p:grpSpPr>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4536" y="3984817"/>
              <a:ext cx="3662671" cy="2743151"/>
            </a:xfrm>
            <a:prstGeom prst="rect">
              <a:avLst/>
            </a:prstGeom>
          </p:spPr>
        </p:pic>
        <p:sp>
          <p:nvSpPr>
            <p:cNvPr id="9" name="Rettangolo 8"/>
            <p:cNvSpPr/>
            <p:nvPr/>
          </p:nvSpPr>
          <p:spPr>
            <a:xfrm>
              <a:off x="5605670" y="4754880"/>
              <a:ext cx="333954" cy="65995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1" name="Text Box 7"/>
          <p:cNvSpPr txBox="1">
            <a:spLocks noChangeArrowheads="1"/>
          </p:cNvSpPr>
          <p:nvPr/>
        </p:nvSpPr>
        <p:spPr bwMode="auto">
          <a:xfrm>
            <a:off x="2534066" y="91174"/>
            <a:ext cx="3802007" cy="769750"/>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Comparing</a:t>
            </a:r>
            <a:r>
              <a:rPr lang="it-IT" sz="2000" b="1" dirty="0" smtClean="0">
                <a:solidFill>
                  <a:srgbClr val="3333CC"/>
                </a:solidFill>
                <a:latin typeface="Times New Roman" charset="0"/>
                <a:cs typeface="ＭＳ Ｐゴシック" charset="0"/>
              </a:rPr>
              <a:t> radar, model and satellite data</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1212071629"/>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AutoShape 2"/>
          <p:cNvSpPr>
            <a:spLocks noChangeArrowheads="1"/>
          </p:cNvSpPr>
          <p:nvPr/>
        </p:nvSpPr>
        <p:spPr bwMode="auto">
          <a:xfrm>
            <a:off x="874713" y="3860800"/>
            <a:ext cx="2030412" cy="1047750"/>
          </a:xfrm>
          <a:prstGeom prst="roundRect">
            <a:avLst>
              <a:gd name="adj" fmla="val 16667"/>
            </a:avLst>
          </a:prstGeom>
          <a:gradFill rotWithShape="1">
            <a:gsLst>
              <a:gs pos="0">
                <a:srgbClr val="993300"/>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Ship Meteo</a:t>
            </a:r>
          </a:p>
          <a:p>
            <a:pPr algn="ctr" defTabSz="914400"/>
            <a:r>
              <a:rPr lang="en-GB">
                <a:solidFill>
                  <a:srgbClr val="FFFFFF"/>
                </a:solidFill>
                <a:latin typeface="Arial Black" pitchFamily="34" charset="0"/>
                <a:ea typeface="Arial Unicode MS" pitchFamily="34" charset="-128"/>
                <a:cs typeface="Arial Unicode MS" pitchFamily="34" charset="-128"/>
              </a:rPr>
              <a:t>Stations</a:t>
            </a:r>
          </a:p>
        </p:txBody>
      </p:sp>
      <p:cxnSp>
        <p:nvCxnSpPr>
          <p:cNvPr id="49158" name="AutoShape 11"/>
          <p:cNvCxnSpPr>
            <a:cxnSpLocks noChangeShapeType="1"/>
            <a:stCxn id="24" idx="2"/>
          </p:cNvCxnSpPr>
          <p:nvPr/>
        </p:nvCxnSpPr>
        <p:spPr bwMode="auto">
          <a:xfrm>
            <a:off x="4979988" y="5289550"/>
            <a:ext cx="0" cy="190500"/>
          </a:xfrm>
          <a:prstGeom prst="straightConnector1">
            <a:avLst/>
          </a:prstGeom>
          <a:noFill/>
          <a:ln w="28575">
            <a:solidFill>
              <a:srgbClr val="4D4D4D"/>
            </a:solidFill>
            <a:round/>
            <a:headEnd/>
            <a:tailEnd type="triangle" w="med" len="med"/>
          </a:ln>
        </p:spPr>
      </p:cxnSp>
      <p:cxnSp>
        <p:nvCxnSpPr>
          <p:cNvPr id="49159" name="AutoShape 12"/>
          <p:cNvCxnSpPr>
            <a:cxnSpLocks noChangeShapeType="1"/>
            <a:endCxn id="49165" idx="0"/>
          </p:cNvCxnSpPr>
          <p:nvPr/>
        </p:nvCxnSpPr>
        <p:spPr bwMode="auto">
          <a:xfrm>
            <a:off x="5419725" y="3997325"/>
            <a:ext cx="2419350" cy="411163"/>
          </a:xfrm>
          <a:prstGeom prst="bentConnector2">
            <a:avLst/>
          </a:prstGeom>
          <a:noFill/>
          <a:ln w="28575">
            <a:solidFill>
              <a:srgbClr val="4D4D4D"/>
            </a:solidFill>
            <a:miter lim="800000"/>
            <a:headEnd/>
            <a:tailEnd type="triangle" w="med" len="med"/>
          </a:ln>
        </p:spPr>
      </p:cxnSp>
      <p:cxnSp>
        <p:nvCxnSpPr>
          <p:cNvPr id="49160" name="AutoShape 15"/>
          <p:cNvCxnSpPr>
            <a:cxnSpLocks noChangeShapeType="1"/>
            <a:endCxn id="49165" idx="2"/>
          </p:cNvCxnSpPr>
          <p:nvPr/>
        </p:nvCxnSpPr>
        <p:spPr bwMode="auto">
          <a:xfrm flipV="1">
            <a:off x="5418138" y="5651500"/>
            <a:ext cx="2420937" cy="436563"/>
          </a:xfrm>
          <a:prstGeom prst="bentConnector2">
            <a:avLst/>
          </a:prstGeom>
          <a:noFill/>
          <a:ln w="28575">
            <a:solidFill>
              <a:srgbClr val="4D4D4D"/>
            </a:solidFill>
            <a:miter lim="800000"/>
            <a:headEnd/>
            <a:tailEnd type="triangle" w="med" len="med"/>
          </a:ln>
        </p:spPr>
      </p:cxnSp>
      <p:sp>
        <p:nvSpPr>
          <p:cNvPr id="21" name="AutoShape 5"/>
          <p:cNvSpPr>
            <a:spLocks noChangeArrowheads="1"/>
          </p:cNvSpPr>
          <p:nvPr/>
        </p:nvSpPr>
        <p:spPr bwMode="auto">
          <a:xfrm>
            <a:off x="874713" y="5213350"/>
            <a:ext cx="2030412" cy="1047750"/>
          </a:xfrm>
          <a:prstGeom prst="roundRect">
            <a:avLst>
              <a:gd name="adj" fmla="val 16667"/>
            </a:avLst>
          </a:prstGeom>
          <a:gradFill rotWithShape="1">
            <a:gsLst>
              <a:gs pos="0">
                <a:srgbClr val="993300"/>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Ship Receivers</a:t>
            </a:r>
          </a:p>
          <a:p>
            <a:pPr algn="ctr" defTabSz="914400"/>
            <a:r>
              <a:rPr lang="en-GB">
                <a:solidFill>
                  <a:srgbClr val="FFFFFF"/>
                </a:solidFill>
                <a:latin typeface="Arial Black" pitchFamily="34" charset="0"/>
                <a:ea typeface="Arial Unicode MS" pitchFamily="34" charset="-128"/>
                <a:cs typeface="Arial Unicode MS" pitchFamily="34" charset="-128"/>
              </a:rPr>
              <a:t>for</a:t>
            </a:r>
          </a:p>
          <a:p>
            <a:pPr algn="ctr" defTabSz="914400"/>
            <a:r>
              <a:rPr lang="en-GB">
                <a:solidFill>
                  <a:srgbClr val="FFFFFF"/>
                </a:solidFill>
                <a:latin typeface="Arial Black" pitchFamily="34" charset="0"/>
                <a:ea typeface="Arial Unicode MS" pitchFamily="34" charset="-128"/>
                <a:cs typeface="Arial Unicode MS" pitchFamily="34" charset="-128"/>
              </a:rPr>
              <a:t>Meteo GNSS</a:t>
            </a:r>
            <a:endParaRPr lang="en-GB">
              <a:latin typeface="Arial Black" pitchFamily="34" charset="0"/>
              <a:ea typeface="Arial Unicode MS" pitchFamily="34" charset="-128"/>
              <a:cs typeface="Arial Unicode MS" pitchFamily="34" charset="-128"/>
            </a:endParaRPr>
          </a:p>
        </p:txBody>
      </p:sp>
      <p:cxnSp>
        <p:nvCxnSpPr>
          <p:cNvPr id="49162" name="AutoShape 16"/>
          <p:cNvCxnSpPr>
            <a:cxnSpLocks noChangeShapeType="1"/>
            <a:stCxn id="21" idx="3"/>
            <a:endCxn id="24" idx="1"/>
          </p:cNvCxnSpPr>
          <p:nvPr/>
        </p:nvCxnSpPr>
        <p:spPr bwMode="auto">
          <a:xfrm flipV="1">
            <a:off x="2905125" y="4381500"/>
            <a:ext cx="830263" cy="1355725"/>
          </a:xfrm>
          <a:prstGeom prst="bentConnector3">
            <a:avLst>
              <a:gd name="adj1" fmla="val 49903"/>
            </a:avLst>
          </a:prstGeom>
          <a:noFill/>
          <a:ln w="28575">
            <a:solidFill>
              <a:srgbClr val="4D4D4D"/>
            </a:solidFill>
            <a:miter lim="800000"/>
            <a:headEnd/>
            <a:tailEnd type="triangle" w="med" len="med"/>
          </a:ln>
        </p:spPr>
      </p:cxnSp>
      <p:sp>
        <p:nvSpPr>
          <p:cNvPr id="24" name="AutoShape 5"/>
          <p:cNvSpPr>
            <a:spLocks noChangeArrowheads="1"/>
          </p:cNvSpPr>
          <p:nvPr/>
        </p:nvSpPr>
        <p:spPr bwMode="auto">
          <a:xfrm>
            <a:off x="3735388" y="3473450"/>
            <a:ext cx="2487612" cy="1816100"/>
          </a:xfrm>
          <a:prstGeom prst="roundRect">
            <a:avLst>
              <a:gd name="adj" fmla="val 16667"/>
            </a:avLst>
          </a:prstGeom>
          <a:gradFill rotWithShape="1">
            <a:gsLst>
              <a:gs pos="0">
                <a:schemeClr val="accent1"/>
              </a:gs>
              <a:gs pos="100000">
                <a:schemeClr val="accent1">
                  <a:gamma/>
                  <a:shade val="46275"/>
                  <a:invGamma/>
                </a:schemeClr>
              </a:gs>
            </a:gsLst>
            <a:lin ang="18900000" scaled="1"/>
          </a:gradFill>
          <a:ln w="9525">
            <a:solidFill>
              <a:srgbClr val="E7E8E9"/>
            </a:solidFill>
            <a:round/>
            <a:headEnd/>
            <a:tailEnd/>
          </a:ln>
          <a:effectLst/>
        </p:spPr>
        <p:txBody>
          <a:bodyPr wrap="none" anchor="ctr"/>
          <a:lstStyle/>
          <a:p>
            <a:pPr algn="ctr" defTabSz="914400"/>
            <a:endParaRPr lang="en-GB">
              <a:latin typeface="Arial Black" pitchFamily="34" charset="0"/>
              <a:ea typeface="Arial Unicode MS" pitchFamily="34" charset="-128"/>
              <a:cs typeface="Arial Unicode MS" pitchFamily="34" charset="-128"/>
            </a:endParaRPr>
          </a:p>
          <a:p>
            <a:pPr algn="ctr" defTabSz="914400"/>
            <a:r>
              <a:rPr lang="en-GB">
                <a:solidFill>
                  <a:srgbClr val="FFFFFF"/>
                </a:solidFill>
                <a:latin typeface="Arial Black" pitchFamily="34" charset="0"/>
                <a:ea typeface="Arial Unicode MS" pitchFamily="34" charset="-128"/>
                <a:cs typeface="Arial Unicode MS" pitchFamily="34" charset="-128"/>
              </a:rPr>
              <a:t>Metocean</a:t>
            </a:r>
          </a:p>
          <a:p>
            <a:pPr algn="ctr" defTabSz="914400"/>
            <a:r>
              <a:rPr lang="en-GB">
                <a:solidFill>
                  <a:srgbClr val="FFFFFF"/>
                </a:solidFill>
                <a:latin typeface="Arial Black" pitchFamily="34" charset="0"/>
                <a:ea typeface="Arial Unicode MS" pitchFamily="34" charset="-128"/>
                <a:cs typeface="Arial Unicode MS" pitchFamily="34" charset="-128"/>
              </a:rPr>
              <a:t>Nowcasting &amp;</a:t>
            </a:r>
          </a:p>
          <a:p>
            <a:pPr algn="ctr" defTabSz="914400"/>
            <a:r>
              <a:rPr lang="en-GB">
                <a:solidFill>
                  <a:srgbClr val="FFFFFF"/>
                </a:solidFill>
                <a:latin typeface="Arial Black" pitchFamily="34" charset="0"/>
                <a:ea typeface="Arial Unicode MS" pitchFamily="34" charset="-128"/>
                <a:cs typeface="Arial Unicode MS" pitchFamily="34" charset="-128"/>
              </a:rPr>
              <a:t>Forecasting</a:t>
            </a:r>
          </a:p>
          <a:p>
            <a:pPr algn="ctr" defTabSz="914400"/>
            <a:endParaRPr lang="en-GB">
              <a:solidFill>
                <a:srgbClr val="FFFFFF"/>
              </a:solidFill>
              <a:latin typeface="Arial Black" pitchFamily="34" charset="0"/>
              <a:ea typeface="Arial Unicode MS" pitchFamily="34" charset="-128"/>
              <a:cs typeface="Arial Unicode MS" pitchFamily="34" charset="-128"/>
            </a:endParaRPr>
          </a:p>
        </p:txBody>
      </p:sp>
      <p:cxnSp>
        <p:nvCxnSpPr>
          <p:cNvPr id="49164" name="AutoShape 16"/>
          <p:cNvCxnSpPr>
            <a:cxnSpLocks noChangeShapeType="1"/>
            <a:stCxn id="9" idx="3"/>
            <a:endCxn id="24" idx="1"/>
          </p:cNvCxnSpPr>
          <p:nvPr/>
        </p:nvCxnSpPr>
        <p:spPr bwMode="auto">
          <a:xfrm flipV="1">
            <a:off x="2905125" y="4381500"/>
            <a:ext cx="830263" cy="3175"/>
          </a:xfrm>
          <a:prstGeom prst="bentConnector3">
            <a:avLst>
              <a:gd name="adj1" fmla="val 49903"/>
            </a:avLst>
          </a:prstGeom>
          <a:noFill/>
          <a:ln w="28575">
            <a:solidFill>
              <a:srgbClr val="4D4D4D"/>
            </a:solidFill>
            <a:miter lim="800000"/>
            <a:headEnd/>
            <a:tailEnd type="triangle" w="med" len="med"/>
          </a:ln>
        </p:spPr>
      </p:cxnSp>
      <p:sp>
        <p:nvSpPr>
          <p:cNvPr id="49165" name="AutoShape 9"/>
          <p:cNvSpPr>
            <a:spLocks noChangeArrowheads="1"/>
          </p:cNvSpPr>
          <p:nvPr/>
        </p:nvSpPr>
        <p:spPr bwMode="auto">
          <a:xfrm>
            <a:off x="6656388" y="4408488"/>
            <a:ext cx="2363787" cy="1243012"/>
          </a:xfrm>
          <a:prstGeom prst="flowChartDisplay">
            <a:avLst/>
          </a:prstGeom>
          <a:gradFill rotWithShape="1">
            <a:gsLst>
              <a:gs pos="0">
                <a:srgbClr val="99CC00"/>
              </a:gs>
              <a:gs pos="100000">
                <a:schemeClr val="bg2"/>
              </a:gs>
            </a:gsLst>
            <a:lin ang="18900000" scaled="1"/>
          </a:gradFill>
          <a:ln w="9525">
            <a:solidFill>
              <a:srgbClr val="C5C000"/>
            </a:solidFill>
            <a:miter lim="800000"/>
            <a:headEnd/>
            <a:tailEnd/>
          </a:ln>
        </p:spPr>
        <p:txBody>
          <a:bodyPr wrap="none" anchor="ctr"/>
          <a:lstStyle/>
          <a:p>
            <a:pPr algn="ctr" defTabSz="914400"/>
            <a:r>
              <a:rPr lang="en-GB">
                <a:latin typeface="Arial Black" pitchFamily="34" charset="0"/>
                <a:ea typeface="ＭＳ Ｐゴシック"/>
                <a:cs typeface="ＭＳ Ｐゴシック"/>
              </a:rPr>
              <a:t>Services</a:t>
            </a:r>
          </a:p>
          <a:p>
            <a:pPr algn="ctr" defTabSz="914400"/>
            <a:r>
              <a:rPr lang="en-GB">
                <a:latin typeface="Arial Black" pitchFamily="34" charset="0"/>
                <a:ea typeface="ＭＳ Ｐゴシック"/>
                <a:cs typeface="ＭＳ Ｐゴシック"/>
              </a:rPr>
              <a:t>for navigation</a:t>
            </a:r>
          </a:p>
        </p:txBody>
      </p:sp>
      <p:sp>
        <p:nvSpPr>
          <p:cNvPr id="2" name="AutoShape 5"/>
          <p:cNvSpPr>
            <a:spLocks noChangeArrowheads="1"/>
          </p:cNvSpPr>
          <p:nvPr/>
        </p:nvSpPr>
        <p:spPr bwMode="auto">
          <a:xfrm>
            <a:off x="287338" y="1724025"/>
            <a:ext cx="2030412" cy="1047750"/>
          </a:xfrm>
          <a:prstGeom prst="roundRect">
            <a:avLst>
              <a:gd name="adj" fmla="val 16667"/>
            </a:avLst>
          </a:prstGeom>
          <a:gradFill rotWithShape="1">
            <a:gsLst>
              <a:gs pos="0">
                <a:srgbClr val="C5C000"/>
              </a:gs>
              <a:gs pos="100000">
                <a:srgbClr val="253C57"/>
              </a:gs>
            </a:gsLst>
            <a:lin ang="18900000" scaled="1"/>
          </a:gradFill>
          <a:ln w="9525">
            <a:solidFill>
              <a:srgbClr val="E7E8E9"/>
            </a:solidFill>
            <a:round/>
            <a:headEnd/>
            <a:tailEnd/>
          </a:ln>
        </p:spPr>
        <p:txBody>
          <a:bodyPr wrap="none" anchor="ctr"/>
          <a:lstStyle/>
          <a:p>
            <a:pPr algn="ctr" defTabSz="914400"/>
            <a:endParaRPr lang="en-GB">
              <a:latin typeface="Arial Black" pitchFamily="34" charset="0"/>
              <a:ea typeface="Arial Unicode MS" pitchFamily="34" charset="-128"/>
              <a:cs typeface="Arial Unicode MS" pitchFamily="34" charset="-128"/>
            </a:endParaRPr>
          </a:p>
          <a:p>
            <a:pPr algn="ctr" defTabSz="914400"/>
            <a:r>
              <a:rPr lang="en-GB">
                <a:solidFill>
                  <a:srgbClr val="FFFFFF"/>
                </a:solidFill>
                <a:latin typeface="Arial Black" pitchFamily="34" charset="0"/>
                <a:ea typeface="Arial Unicode MS" pitchFamily="34" charset="-128"/>
                <a:cs typeface="Arial Unicode MS" pitchFamily="34" charset="-128"/>
              </a:rPr>
              <a:t>Marine</a:t>
            </a:r>
          </a:p>
          <a:p>
            <a:pPr algn="ctr" defTabSz="914400"/>
            <a:r>
              <a:rPr lang="en-GB">
                <a:solidFill>
                  <a:srgbClr val="FFFFFF"/>
                </a:solidFill>
                <a:latin typeface="Arial Black" pitchFamily="34" charset="0"/>
                <a:ea typeface="Arial Unicode MS" pitchFamily="34" charset="-128"/>
                <a:cs typeface="Arial Unicode MS" pitchFamily="34" charset="-128"/>
              </a:rPr>
              <a:t>HF radars</a:t>
            </a:r>
          </a:p>
          <a:p>
            <a:pPr algn="ctr" defTabSz="914400"/>
            <a:endParaRPr lang="en-GB">
              <a:latin typeface="Arial Black" pitchFamily="34" charset="0"/>
              <a:ea typeface="Arial Unicode MS" pitchFamily="34" charset="-128"/>
              <a:cs typeface="Arial Unicode MS" pitchFamily="34" charset="-128"/>
            </a:endParaRPr>
          </a:p>
        </p:txBody>
      </p:sp>
      <p:sp>
        <p:nvSpPr>
          <p:cNvPr id="3" name="AutoShape 5"/>
          <p:cNvSpPr>
            <a:spLocks noChangeArrowheads="1"/>
          </p:cNvSpPr>
          <p:nvPr/>
        </p:nvSpPr>
        <p:spPr bwMode="auto">
          <a:xfrm>
            <a:off x="2465388" y="1724025"/>
            <a:ext cx="2030412" cy="1047750"/>
          </a:xfrm>
          <a:prstGeom prst="roundRect">
            <a:avLst>
              <a:gd name="adj" fmla="val 16667"/>
            </a:avLst>
          </a:prstGeom>
          <a:gradFill rotWithShape="1">
            <a:gsLst>
              <a:gs pos="0">
                <a:srgbClr val="C5C000"/>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Inland/coastal</a:t>
            </a:r>
          </a:p>
          <a:p>
            <a:pPr algn="ctr" defTabSz="914400"/>
            <a:r>
              <a:rPr lang="en-GB">
                <a:solidFill>
                  <a:srgbClr val="FFFFFF"/>
                </a:solidFill>
                <a:latin typeface="Arial Black" pitchFamily="34" charset="0"/>
                <a:ea typeface="Arial Unicode MS" pitchFamily="34" charset="-128"/>
                <a:cs typeface="Arial Unicode MS" pitchFamily="34" charset="-128"/>
              </a:rPr>
              <a:t>Meteo stations</a:t>
            </a:r>
            <a:endParaRPr lang="en-GB">
              <a:latin typeface="Arial Black" pitchFamily="34" charset="0"/>
              <a:ea typeface="Arial Unicode MS" pitchFamily="34" charset="-128"/>
              <a:cs typeface="Arial Unicode MS" pitchFamily="34" charset="-128"/>
            </a:endParaRPr>
          </a:p>
        </p:txBody>
      </p:sp>
      <p:sp>
        <p:nvSpPr>
          <p:cNvPr id="4" name="AutoShape 5"/>
          <p:cNvSpPr>
            <a:spLocks noChangeArrowheads="1"/>
          </p:cNvSpPr>
          <p:nvPr/>
        </p:nvSpPr>
        <p:spPr bwMode="auto">
          <a:xfrm>
            <a:off x="6823075" y="1724025"/>
            <a:ext cx="2030413" cy="1047750"/>
          </a:xfrm>
          <a:prstGeom prst="roundRect">
            <a:avLst>
              <a:gd name="adj" fmla="val 16667"/>
            </a:avLst>
          </a:prstGeom>
          <a:gradFill rotWithShape="1">
            <a:gsLst>
              <a:gs pos="0">
                <a:srgbClr val="C5C000"/>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Satellite Meteo</a:t>
            </a:r>
          </a:p>
          <a:p>
            <a:pPr algn="ctr" defTabSz="914400"/>
            <a:r>
              <a:rPr lang="en-GB">
                <a:solidFill>
                  <a:srgbClr val="FFFFFF"/>
                </a:solidFill>
                <a:latin typeface="Arial Black" pitchFamily="34" charset="0"/>
                <a:ea typeface="Arial Unicode MS" pitchFamily="34" charset="-128"/>
                <a:cs typeface="Arial Unicode MS" pitchFamily="34" charset="-128"/>
              </a:rPr>
              <a:t>products</a:t>
            </a:r>
            <a:endParaRPr lang="en-GB">
              <a:latin typeface="Arial Black" pitchFamily="34" charset="0"/>
              <a:ea typeface="Arial Unicode MS" pitchFamily="34" charset="-128"/>
              <a:cs typeface="Arial Unicode MS" pitchFamily="34" charset="-128"/>
            </a:endParaRPr>
          </a:p>
        </p:txBody>
      </p:sp>
      <p:sp>
        <p:nvSpPr>
          <p:cNvPr id="5" name="AutoShape 5"/>
          <p:cNvSpPr>
            <a:spLocks noChangeArrowheads="1"/>
          </p:cNvSpPr>
          <p:nvPr/>
        </p:nvSpPr>
        <p:spPr bwMode="auto">
          <a:xfrm>
            <a:off x="3963988" y="5480050"/>
            <a:ext cx="2030412" cy="1047750"/>
          </a:xfrm>
          <a:prstGeom prst="roundRect">
            <a:avLst>
              <a:gd name="adj" fmla="val 16667"/>
            </a:avLst>
          </a:prstGeom>
          <a:gradFill rotWithShape="1">
            <a:gsLst>
              <a:gs pos="0">
                <a:srgbClr val="B2B2B2"/>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Seakeeping</a:t>
            </a:r>
          </a:p>
          <a:p>
            <a:pPr algn="ctr" defTabSz="914400"/>
            <a:r>
              <a:rPr lang="en-GB">
                <a:solidFill>
                  <a:srgbClr val="FFFFFF"/>
                </a:solidFill>
                <a:latin typeface="Arial Black" pitchFamily="34" charset="0"/>
                <a:ea typeface="Arial Unicode MS" pitchFamily="34" charset="-128"/>
                <a:cs typeface="Arial Unicode MS" pitchFamily="34" charset="-128"/>
              </a:rPr>
              <a:t>&amp; routing</a:t>
            </a:r>
            <a:endParaRPr lang="en-GB">
              <a:latin typeface="Arial Black" pitchFamily="34" charset="0"/>
              <a:ea typeface="Arial Unicode MS" pitchFamily="34" charset="-128"/>
              <a:cs typeface="Arial Unicode MS" pitchFamily="34" charset="-128"/>
            </a:endParaRPr>
          </a:p>
        </p:txBody>
      </p:sp>
      <p:cxnSp>
        <p:nvCxnSpPr>
          <p:cNvPr id="49172" name="AutoShape 16"/>
          <p:cNvCxnSpPr>
            <a:cxnSpLocks noChangeShapeType="1"/>
            <a:endCxn id="24" idx="0"/>
          </p:cNvCxnSpPr>
          <p:nvPr/>
        </p:nvCxnSpPr>
        <p:spPr bwMode="auto">
          <a:xfrm rot="16200000" flipH="1">
            <a:off x="2790825" y="1284288"/>
            <a:ext cx="701675" cy="3676650"/>
          </a:xfrm>
          <a:prstGeom prst="bentConnector3">
            <a:avLst>
              <a:gd name="adj1" fmla="val 50000"/>
            </a:avLst>
          </a:prstGeom>
          <a:noFill/>
          <a:ln w="28575">
            <a:solidFill>
              <a:srgbClr val="4D4D4D"/>
            </a:solidFill>
            <a:miter lim="800000"/>
            <a:headEnd/>
            <a:tailEnd type="triangle" w="med" len="med"/>
          </a:ln>
        </p:spPr>
      </p:cxnSp>
      <p:cxnSp>
        <p:nvCxnSpPr>
          <p:cNvPr id="49173" name="AutoShape 16"/>
          <p:cNvCxnSpPr>
            <a:cxnSpLocks noChangeShapeType="1"/>
            <a:endCxn id="24" idx="0"/>
          </p:cNvCxnSpPr>
          <p:nvPr/>
        </p:nvCxnSpPr>
        <p:spPr bwMode="auto">
          <a:xfrm rot="16200000" flipH="1">
            <a:off x="3879850" y="2373313"/>
            <a:ext cx="701675" cy="1498600"/>
          </a:xfrm>
          <a:prstGeom prst="bentConnector3">
            <a:avLst>
              <a:gd name="adj1" fmla="val 50000"/>
            </a:avLst>
          </a:prstGeom>
          <a:noFill/>
          <a:ln w="28575">
            <a:solidFill>
              <a:srgbClr val="4D4D4D"/>
            </a:solidFill>
            <a:miter lim="800000"/>
            <a:headEnd/>
            <a:tailEnd type="triangle" w="med" len="med"/>
          </a:ln>
        </p:spPr>
      </p:cxnSp>
      <p:cxnSp>
        <p:nvCxnSpPr>
          <p:cNvPr id="49174" name="AutoShape 16"/>
          <p:cNvCxnSpPr>
            <a:cxnSpLocks noChangeShapeType="1"/>
            <a:endCxn id="24" idx="0"/>
          </p:cNvCxnSpPr>
          <p:nvPr/>
        </p:nvCxnSpPr>
        <p:spPr bwMode="auto">
          <a:xfrm rot="5400000">
            <a:off x="6058694" y="1693069"/>
            <a:ext cx="701675" cy="2859087"/>
          </a:xfrm>
          <a:prstGeom prst="bentConnector3">
            <a:avLst>
              <a:gd name="adj1" fmla="val 50000"/>
            </a:avLst>
          </a:prstGeom>
          <a:noFill/>
          <a:ln w="28575">
            <a:solidFill>
              <a:srgbClr val="4D4D4D"/>
            </a:solidFill>
            <a:miter lim="800000"/>
            <a:headEnd/>
            <a:tailEnd type="triangle" w="med" len="med"/>
          </a:ln>
        </p:spPr>
      </p:cxnSp>
      <p:sp>
        <p:nvSpPr>
          <p:cNvPr id="49176" name="AutoShape 24"/>
          <p:cNvSpPr>
            <a:spLocks noChangeArrowheads="1"/>
          </p:cNvSpPr>
          <p:nvPr/>
        </p:nvSpPr>
        <p:spPr bwMode="auto">
          <a:xfrm>
            <a:off x="635000" y="3473450"/>
            <a:ext cx="2514600" cy="3054350"/>
          </a:xfrm>
          <a:prstGeom prst="roundRect">
            <a:avLst>
              <a:gd name="adj" fmla="val 16667"/>
            </a:avLst>
          </a:prstGeom>
          <a:noFill/>
          <a:ln w="9525">
            <a:solidFill>
              <a:schemeClr val="tx1"/>
            </a:solidFill>
            <a:prstDash val="dash"/>
            <a:round/>
            <a:headEnd/>
            <a:tailEnd/>
          </a:ln>
          <a:effectLst/>
        </p:spPr>
        <p:txBody>
          <a:bodyPr wrap="none" anchor="ctr"/>
          <a:lstStyle/>
          <a:p>
            <a:endParaRPr lang="it-IT"/>
          </a:p>
        </p:txBody>
      </p:sp>
      <p:sp>
        <p:nvSpPr>
          <p:cNvPr id="49177" name="AutoShape 25"/>
          <p:cNvSpPr>
            <a:spLocks noChangeArrowheads="1"/>
          </p:cNvSpPr>
          <p:nvPr/>
        </p:nvSpPr>
        <p:spPr bwMode="auto">
          <a:xfrm>
            <a:off x="50800" y="1316038"/>
            <a:ext cx="9020175" cy="1630362"/>
          </a:xfrm>
          <a:prstGeom prst="roundRect">
            <a:avLst>
              <a:gd name="adj" fmla="val 16667"/>
            </a:avLst>
          </a:prstGeom>
          <a:noFill/>
          <a:ln w="9525">
            <a:solidFill>
              <a:schemeClr val="tx1"/>
            </a:solidFill>
            <a:prstDash val="dash"/>
            <a:round/>
            <a:headEnd/>
            <a:tailEnd/>
          </a:ln>
          <a:effectLst/>
        </p:spPr>
        <p:txBody>
          <a:bodyPr wrap="none" anchor="ctr"/>
          <a:lstStyle/>
          <a:p>
            <a:endParaRPr lang="it-IT"/>
          </a:p>
        </p:txBody>
      </p:sp>
      <p:pic>
        <p:nvPicPr>
          <p:cNvPr id="49180" name="Picture 28"/>
          <p:cNvPicPr>
            <a:picLocks noChangeAspect="1" noChangeArrowheads="1"/>
          </p:cNvPicPr>
          <p:nvPr/>
        </p:nvPicPr>
        <p:blipFill>
          <a:blip r:embed="rId2"/>
          <a:srcRect/>
          <a:stretch>
            <a:fillRect/>
          </a:stretch>
        </p:blipFill>
        <p:spPr bwMode="auto">
          <a:xfrm>
            <a:off x="287338" y="3187700"/>
            <a:ext cx="992187" cy="625475"/>
          </a:xfrm>
          <a:prstGeom prst="rect">
            <a:avLst/>
          </a:prstGeom>
          <a:noFill/>
          <a:ln w="9525">
            <a:noFill/>
            <a:miter lim="800000"/>
            <a:headEnd/>
            <a:tailEnd/>
          </a:ln>
          <a:effectLst/>
        </p:spPr>
      </p:pic>
      <p:sp>
        <p:nvSpPr>
          <p:cNvPr id="6" name="AutoShape 5"/>
          <p:cNvSpPr>
            <a:spLocks noChangeArrowheads="1"/>
          </p:cNvSpPr>
          <p:nvPr/>
        </p:nvSpPr>
        <p:spPr bwMode="auto">
          <a:xfrm>
            <a:off x="4643438" y="1724025"/>
            <a:ext cx="2030412" cy="1047750"/>
          </a:xfrm>
          <a:prstGeom prst="roundRect">
            <a:avLst>
              <a:gd name="adj" fmla="val 16667"/>
            </a:avLst>
          </a:prstGeom>
          <a:gradFill rotWithShape="1">
            <a:gsLst>
              <a:gs pos="0">
                <a:srgbClr val="C5C000"/>
              </a:gs>
              <a:gs pos="100000">
                <a:srgbClr val="253C57"/>
              </a:gs>
            </a:gsLst>
            <a:lin ang="18900000" scaled="1"/>
          </a:gradFill>
          <a:ln w="9525">
            <a:solidFill>
              <a:srgbClr val="E7E8E9"/>
            </a:solidFill>
            <a:round/>
            <a:headEnd/>
            <a:tailEnd/>
          </a:ln>
        </p:spPr>
        <p:txBody>
          <a:bodyPr wrap="none" anchor="ctr"/>
          <a:lstStyle/>
          <a:p>
            <a:pPr algn="ctr" defTabSz="914400"/>
            <a:r>
              <a:rPr lang="en-GB">
                <a:solidFill>
                  <a:srgbClr val="FFFFFF"/>
                </a:solidFill>
                <a:latin typeface="Arial Black" pitchFamily="34" charset="0"/>
                <a:ea typeface="Arial Unicode MS" pitchFamily="34" charset="-128"/>
                <a:cs typeface="Arial Unicode MS" pitchFamily="34" charset="-128"/>
              </a:rPr>
              <a:t>Inland/coastal</a:t>
            </a:r>
          </a:p>
          <a:p>
            <a:pPr algn="ctr" defTabSz="914400"/>
            <a:r>
              <a:rPr lang="en-GB">
                <a:solidFill>
                  <a:srgbClr val="FFFFFF"/>
                </a:solidFill>
                <a:latin typeface="Arial Black" pitchFamily="34" charset="0"/>
                <a:ea typeface="Arial Unicode MS" pitchFamily="34" charset="-128"/>
                <a:cs typeface="Arial Unicode MS" pitchFamily="34" charset="-128"/>
              </a:rPr>
              <a:t>Meto GNSS</a:t>
            </a:r>
            <a:endParaRPr lang="en-GB">
              <a:latin typeface="Arial Black" pitchFamily="34" charset="0"/>
              <a:ea typeface="Arial Unicode MS" pitchFamily="34" charset="-128"/>
              <a:cs typeface="Arial Unicode MS" pitchFamily="34" charset="-128"/>
            </a:endParaRPr>
          </a:p>
        </p:txBody>
      </p:sp>
      <p:cxnSp>
        <p:nvCxnSpPr>
          <p:cNvPr id="49182" name="AutoShape 16"/>
          <p:cNvCxnSpPr>
            <a:cxnSpLocks noChangeShapeType="1"/>
            <a:endCxn id="24" idx="0"/>
          </p:cNvCxnSpPr>
          <p:nvPr/>
        </p:nvCxnSpPr>
        <p:spPr bwMode="auto">
          <a:xfrm rot="5400000">
            <a:off x="4968875" y="2782888"/>
            <a:ext cx="701675" cy="679450"/>
          </a:xfrm>
          <a:prstGeom prst="bentConnector3">
            <a:avLst>
              <a:gd name="adj1" fmla="val 50000"/>
            </a:avLst>
          </a:prstGeom>
          <a:noFill/>
          <a:ln w="28575">
            <a:solidFill>
              <a:srgbClr val="4D4D4D"/>
            </a:solidFill>
            <a:miter lim="800000"/>
            <a:headEnd/>
            <a:tailEnd type="triangle" w="med" len="med"/>
          </a:ln>
        </p:spPr>
      </p:cxnSp>
      <p:sp>
        <p:nvSpPr>
          <p:cNvPr id="49184" name="Text Box 32"/>
          <p:cNvSpPr txBox="1">
            <a:spLocks noChangeArrowheads="1"/>
          </p:cNvSpPr>
          <p:nvPr/>
        </p:nvSpPr>
        <p:spPr bwMode="auto">
          <a:xfrm>
            <a:off x="1328738" y="3289300"/>
            <a:ext cx="1238250" cy="366713"/>
          </a:xfrm>
          <a:prstGeom prst="rect">
            <a:avLst/>
          </a:prstGeom>
          <a:solidFill>
            <a:schemeClr val="bg1"/>
          </a:solidFill>
          <a:ln w="9525">
            <a:noFill/>
            <a:miter lim="800000"/>
            <a:headEnd/>
            <a:tailEnd/>
          </a:ln>
          <a:effectLst/>
        </p:spPr>
        <p:txBody>
          <a:bodyPr wrap="none">
            <a:spAutoFit/>
          </a:bodyPr>
          <a:lstStyle/>
          <a:p>
            <a:pPr defTabSz="914400"/>
            <a:r>
              <a:rPr lang="en-GB" i="1"/>
              <a:t>from ships</a:t>
            </a:r>
          </a:p>
        </p:txBody>
      </p:sp>
      <p:sp>
        <p:nvSpPr>
          <p:cNvPr id="49185" name="Text Box 33"/>
          <p:cNvSpPr txBox="1">
            <a:spLocks noChangeArrowheads="1"/>
          </p:cNvSpPr>
          <p:nvPr/>
        </p:nvSpPr>
        <p:spPr bwMode="auto">
          <a:xfrm>
            <a:off x="2497138" y="1108075"/>
            <a:ext cx="4921250" cy="366713"/>
          </a:xfrm>
          <a:prstGeom prst="rect">
            <a:avLst/>
          </a:prstGeom>
          <a:solidFill>
            <a:schemeClr val="bg1"/>
          </a:solidFill>
          <a:ln w="9525">
            <a:noFill/>
            <a:miter lim="800000"/>
            <a:headEnd/>
            <a:tailEnd/>
          </a:ln>
          <a:effectLst/>
        </p:spPr>
        <p:txBody>
          <a:bodyPr wrap="none">
            <a:spAutoFit/>
          </a:bodyPr>
          <a:lstStyle/>
          <a:p>
            <a:r>
              <a:rPr lang="en-GB" i="1"/>
              <a:t>from legacy sensors and new coastal networks</a:t>
            </a:r>
          </a:p>
        </p:txBody>
      </p:sp>
      <p:pic>
        <p:nvPicPr>
          <p:cNvPr id="49192" name="Picture 40" descr="IIoT-170x170"/>
          <p:cNvPicPr>
            <a:picLocks noChangeAspect="1" noChangeArrowheads="1"/>
          </p:cNvPicPr>
          <p:nvPr/>
        </p:nvPicPr>
        <p:blipFill>
          <a:blip r:embed="rId3"/>
          <a:srcRect/>
          <a:stretch>
            <a:fillRect/>
          </a:stretch>
        </p:blipFill>
        <p:spPr bwMode="auto">
          <a:xfrm>
            <a:off x="1690688" y="1009650"/>
            <a:ext cx="585787" cy="585788"/>
          </a:xfrm>
          <a:prstGeom prst="rect">
            <a:avLst/>
          </a:prstGeom>
          <a:solidFill>
            <a:schemeClr val="bg1"/>
          </a:solidFill>
        </p:spPr>
      </p:pic>
      <p:pic>
        <p:nvPicPr>
          <p:cNvPr id="27" name="Picture 2" descr="N:\Alive Lavoro\Proposte\Proposte ESA\IAP\PROFUMO\Full Proposal Final\Logo2.png"/>
          <p:cNvPicPr>
            <a:picLocks noGrp="1" noChangeAspect="1" noChangeArrowheads="1"/>
          </p:cNvPicPr>
          <p:nvPr>
            <p:ph idx="4294967295"/>
          </p:nvPr>
        </p:nvPicPr>
        <p:blipFill>
          <a:blip r:embed="rId4"/>
          <a:srcRect/>
          <a:stretch>
            <a:fillRect/>
          </a:stretch>
        </p:blipFill>
        <p:spPr bwMode="auto">
          <a:xfrm>
            <a:off x="7915275" y="3187700"/>
            <a:ext cx="1104900" cy="719137"/>
          </a:xfrm>
          <a:prstGeom prst="rect">
            <a:avLst/>
          </a:prstGeom>
          <a:noFill/>
          <a:ln>
            <a:miter lim="800000"/>
            <a:headEnd/>
            <a:tailEnd/>
          </a:ln>
        </p:spPr>
      </p:pic>
      <p:sp>
        <p:nvSpPr>
          <p:cNvPr id="30" name="Text Box 7"/>
          <p:cNvSpPr txBox="1">
            <a:spLocks noChangeArrowheads="1"/>
          </p:cNvSpPr>
          <p:nvPr/>
        </p:nvSpPr>
        <p:spPr bwMode="auto">
          <a:xfrm>
            <a:off x="2566988" y="214839"/>
            <a:ext cx="3802007" cy="727065"/>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Improving</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services</a:t>
            </a:r>
            <a:r>
              <a:rPr lang="it-IT" sz="2000" b="1" dirty="0" smtClean="0">
                <a:solidFill>
                  <a:srgbClr val="3333CC"/>
                </a:solidFill>
                <a:latin typeface="Times New Roman" charset="0"/>
                <a:cs typeface="ＭＳ Ｐゴシック" charset="0"/>
              </a:rPr>
              <a:t> for </a:t>
            </a:r>
            <a:r>
              <a:rPr lang="it-IT" sz="2000" b="1" dirty="0" err="1" smtClean="0">
                <a:solidFill>
                  <a:srgbClr val="3333CC"/>
                </a:solidFill>
                <a:latin typeface="Times New Roman" charset="0"/>
                <a:cs typeface="ＭＳ Ｐゴシック" charset="0"/>
              </a:rPr>
              <a:t>navigation</a:t>
            </a:r>
            <a:r>
              <a:rPr lang="it-IT" sz="2000" b="1" dirty="0" smtClean="0">
                <a:solidFill>
                  <a:srgbClr val="3333CC"/>
                </a:solidFill>
                <a:latin typeface="Times New Roman" charset="0"/>
                <a:cs typeface="ＭＳ Ｐゴシック" charset="0"/>
              </a:rPr>
              <a:t> </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4194952126"/>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B060939-FFE7-43E5-8659-477628C19C9C}" type="slidenum">
              <a:rPr lang="en-GB" smtClean="0"/>
              <a:t>19</a:t>
            </a:fld>
            <a:endParaRPr lang="en-GB"/>
          </a:p>
        </p:txBody>
      </p:sp>
      <p:pic>
        <p:nvPicPr>
          <p:cNvPr id="5" name="Immagine 4" descr="LaMMA-ROMS_temp-20140909-06"/>
          <p:cNvPicPr>
            <a:picLocks noChangeAspect="1"/>
          </p:cNvPicPr>
          <p:nvPr/>
        </p:nvPicPr>
        <p:blipFill rotWithShape="1">
          <a:blip r:embed="rId2" cstate="print">
            <a:extLst>
              <a:ext uri="{28A0092B-C50C-407E-A947-70E740481C1C}">
                <a14:useLocalDpi xmlns:a14="http://schemas.microsoft.com/office/drawing/2010/main" val="0"/>
              </a:ext>
            </a:extLst>
          </a:blip>
          <a:srcRect l="11056" r="11692" b="5134"/>
          <a:stretch/>
        </p:blipFill>
        <p:spPr bwMode="auto">
          <a:xfrm>
            <a:off x="6048504" y="3477984"/>
            <a:ext cx="2987992" cy="2831336"/>
          </a:xfrm>
          <a:prstGeom prst="rect">
            <a:avLst/>
          </a:prstGeom>
          <a:noFill/>
          <a:ln>
            <a:noFill/>
          </a:ln>
        </p:spPr>
      </p:pic>
      <p:pic>
        <p:nvPicPr>
          <p:cNvPr id="6" name="Immagine 5" descr="2014-08-28_senza_punti_compare"/>
          <p:cNvPicPr>
            <a:picLocks noChangeAspect="1"/>
          </p:cNvPicPr>
          <p:nvPr/>
        </p:nvPicPr>
        <p:blipFill rotWithShape="1">
          <a:blip r:embed="rId3" cstate="print">
            <a:extLst>
              <a:ext uri="{28A0092B-C50C-407E-A947-70E740481C1C}">
                <a14:useLocalDpi xmlns:a14="http://schemas.microsoft.com/office/drawing/2010/main" val="0"/>
              </a:ext>
            </a:extLst>
          </a:blip>
          <a:srcRect l="32464" t="33931" r="34281" b="23288"/>
          <a:stretch/>
        </p:blipFill>
        <p:spPr bwMode="auto">
          <a:xfrm>
            <a:off x="36339" y="3549992"/>
            <a:ext cx="2962290" cy="2667888"/>
          </a:xfrm>
          <a:prstGeom prst="rect">
            <a:avLst/>
          </a:prstGeom>
          <a:noFill/>
          <a:ln>
            <a:noFill/>
          </a:ln>
          <a:extLst>
            <a:ext uri="{53640926-AAD7-44d8-BBD7-CCE9431645EC}">
              <a14:shadowObscured xmlns:a14="http://schemas.microsoft.com/office/drawing/2010/main"/>
            </a:ext>
          </a:extLst>
        </p:spPr>
      </p:pic>
      <p:pic>
        <p:nvPicPr>
          <p:cNvPr id="7" name="Immagine 6" descr="2014-08-28_senza_punti_compare"/>
          <p:cNvPicPr>
            <a:picLocks noChangeAspect="1"/>
          </p:cNvPicPr>
          <p:nvPr/>
        </p:nvPicPr>
        <p:blipFill rotWithShape="1">
          <a:blip r:embed="rId3" cstate="print">
            <a:extLst>
              <a:ext uri="{28A0092B-C50C-407E-A947-70E740481C1C}">
                <a14:useLocalDpi xmlns:a14="http://schemas.microsoft.com/office/drawing/2010/main" val="0"/>
              </a:ext>
            </a:extLst>
          </a:blip>
          <a:srcRect t="33930" r="67382" b="24197"/>
          <a:stretch/>
        </p:blipFill>
        <p:spPr bwMode="auto">
          <a:xfrm>
            <a:off x="3096175" y="3477985"/>
            <a:ext cx="3073664" cy="2709416"/>
          </a:xfrm>
          <a:prstGeom prst="rect">
            <a:avLst/>
          </a:prstGeom>
          <a:noFill/>
          <a:ln>
            <a:noFill/>
          </a:ln>
          <a:extLst>
            <a:ext uri="{53640926-AAD7-44d8-BBD7-CCE9431645EC}">
              <a14:shadowObscured xmlns:a14="http://schemas.microsoft.com/office/drawing/2010/main"/>
            </a:ext>
          </a:extLst>
        </p:spPr>
      </p:pic>
      <p:pic>
        <p:nvPicPr>
          <p:cNvPr id="8" name="Immagine 7" descr="srep37551-f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552" y="866035"/>
            <a:ext cx="3672408" cy="2706981"/>
          </a:xfrm>
          <a:prstGeom prst="rect">
            <a:avLst/>
          </a:prstGeom>
        </p:spPr>
      </p:pic>
      <p:sp>
        <p:nvSpPr>
          <p:cNvPr id="9" name="Rettangolo 8"/>
          <p:cNvSpPr/>
          <p:nvPr/>
        </p:nvSpPr>
        <p:spPr>
          <a:xfrm>
            <a:off x="4427984" y="1268760"/>
            <a:ext cx="4572000" cy="1754327"/>
          </a:xfrm>
          <a:prstGeom prst="rect">
            <a:avLst/>
          </a:prstGeom>
        </p:spPr>
        <p:txBody>
          <a:bodyPr>
            <a:spAutoFit/>
          </a:bodyPr>
          <a:lstStyle/>
          <a:p>
            <a:r>
              <a:rPr lang="it-IT" dirty="0" err="1"/>
              <a:t>Map</a:t>
            </a:r>
            <a:r>
              <a:rPr lang="it-IT" dirty="0"/>
              <a:t> of the </a:t>
            </a:r>
            <a:r>
              <a:rPr lang="it-IT" dirty="0" err="1"/>
              <a:t>central</a:t>
            </a:r>
            <a:r>
              <a:rPr lang="it-IT" dirty="0"/>
              <a:t>-western </a:t>
            </a:r>
            <a:r>
              <a:rPr lang="it-IT" dirty="0" err="1"/>
              <a:t>Mediterranean</a:t>
            </a:r>
            <a:r>
              <a:rPr lang="it-IT" dirty="0"/>
              <a:t> Sea </a:t>
            </a:r>
            <a:r>
              <a:rPr lang="it-IT" dirty="0" err="1"/>
              <a:t>showing</a:t>
            </a:r>
            <a:r>
              <a:rPr lang="it-IT" dirty="0"/>
              <a:t> the location of </a:t>
            </a:r>
            <a:r>
              <a:rPr lang="it-IT" dirty="0" err="1"/>
              <a:t>all</a:t>
            </a:r>
            <a:r>
              <a:rPr lang="it-IT" dirty="0"/>
              <a:t> </a:t>
            </a:r>
            <a:r>
              <a:rPr lang="it-IT" dirty="0" err="1"/>
              <a:t>sampling</a:t>
            </a:r>
            <a:r>
              <a:rPr lang="it-IT" dirty="0"/>
              <a:t> </a:t>
            </a:r>
            <a:r>
              <a:rPr lang="it-IT" dirty="0" err="1"/>
              <a:t>stations</a:t>
            </a:r>
            <a:r>
              <a:rPr lang="it-IT" dirty="0"/>
              <a:t> and the </a:t>
            </a:r>
            <a:r>
              <a:rPr lang="it-IT" dirty="0" err="1" smtClean="0"/>
              <a:t>distribution</a:t>
            </a:r>
            <a:r>
              <a:rPr lang="it-IT" dirty="0" smtClean="0"/>
              <a:t> </a:t>
            </a:r>
            <a:r>
              <a:rPr lang="it-IT" dirty="0"/>
              <a:t>of </a:t>
            </a:r>
            <a:r>
              <a:rPr lang="it-IT" dirty="0" err="1" smtClean="0"/>
              <a:t>plastic</a:t>
            </a:r>
            <a:r>
              <a:rPr lang="it-IT" dirty="0" smtClean="0"/>
              <a:t> </a:t>
            </a:r>
            <a:r>
              <a:rPr lang="it-IT" dirty="0" err="1"/>
              <a:t>densities</a:t>
            </a:r>
            <a:r>
              <a:rPr lang="it-IT" dirty="0"/>
              <a:t> </a:t>
            </a:r>
            <a:r>
              <a:rPr lang="it-IT" dirty="0" err="1"/>
              <a:t>expressed</a:t>
            </a:r>
            <a:r>
              <a:rPr lang="it-IT" dirty="0"/>
              <a:t> </a:t>
            </a:r>
            <a:r>
              <a:rPr lang="it-IT" dirty="0" err="1"/>
              <a:t>as</a:t>
            </a:r>
            <a:r>
              <a:rPr lang="it-IT" dirty="0"/>
              <a:t> </a:t>
            </a:r>
            <a:r>
              <a:rPr lang="it-IT" dirty="0" err="1"/>
              <a:t>grams</a:t>
            </a:r>
            <a:r>
              <a:rPr lang="it-IT" dirty="0"/>
              <a:t> of </a:t>
            </a:r>
            <a:r>
              <a:rPr lang="it-IT" dirty="0" err="1"/>
              <a:t>plastic</a:t>
            </a:r>
            <a:r>
              <a:rPr lang="it-IT" dirty="0"/>
              <a:t> per </a:t>
            </a:r>
            <a:r>
              <a:rPr lang="it-IT" dirty="0" smtClean="0"/>
              <a:t>km</a:t>
            </a:r>
            <a:r>
              <a:rPr lang="it-IT" baseline="30000" dirty="0" smtClean="0"/>
              <a:t>2 </a:t>
            </a:r>
            <a:r>
              <a:rPr lang="it-IT" dirty="0" smtClean="0"/>
              <a:t>(from Suaria et al., 2016)  </a:t>
            </a:r>
            <a:r>
              <a:rPr lang="it-IT" dirty="0" smtClean="0">
                <a:sym typeface="Wingdings"/>
              </a:rPr>
              <a:t> do </a:t>
            </a:r>
            <a:r>
              <a:rPr lang="it-IT" dirty="0" err="1" smtClean="0">
                <a:sym typeface="Wingdings"/>
              </a:rPr>
              <a:t>such</a:t>
            </a:r>
            <a:r>
              <a:rPr lang="it-IT" dirty="0" smtClean="0">
                <a:sym typeface="Wingdings"/>
              </a:rPr>
              <a:t> </a:t>
            </a:r>
            <a:r>
              <a:rPr lang="it-IT" dirty="0" err="1" smtClean="0">
                <a:sym typeface="Wingdings"/>
              </a:rPr>
              <a:t>concentrations</a:t>
            </a:r>
            <a:r>
              <a:rPr lang="it-IT" dirty="0" smtClean="0">
                <a:sym typeface="Wingdings"/>
              </a:rPr>
              <a:t> </a:t>
            </a:r>
            <a:r>
              <a:rPr lang="it-IT" dirty="0" err="1" smtClean="0">
                <a:sym typeface="Wingdings"/>
              </a:rPr>
              <a:t>depends</a:t>
            </a:r>
            <a:r>
              <a:rPr lang="it-IT" dirty="0" smtClean="0">
                <a:sym typeface="Wingdings"/>
              </a:rPr>
              <a:t> on </a:t>
            </a:r>
            <a:r>
              <a:rPr lang="it-IT" dirty="0" err="1" smtClean="0">
                <a:sym typeface="Wingdings"/>
              </a:rPr>
              <a:t>circulation</a:t>
            </a:r>
            <a:r>
              <a:rPr lang="it-IT" dirty="0" smtClean="0">
                <a:sym typeface="Wingdings"/>
              </a:rPr>
              <a:t>?</a:t>
            </a:r>
            <a:endParaRPr lang="it-IT" baseline="30000" dirty="0"/>
          </a:p>
        </p:txBody>
      </p:sp>
      <p:sp>
        <p:nvSpPr>
          <p:cNvPr id="10" name="Text Box 7"/>
          <p:cNvSpPr txBox="1">
            <a:spLocks noChangeArrowheads="1"/>
          </p:cNvSpPr>
          <p:nvPr/>
        </p:nvSpPr>
        <p:spPr bwMode="auto">
          <a:xfrm>
            <a:off x="2547324" y="138969"/>
            <a:ext cx="3802007" cy="727065"/>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smtClean="0">
                <a:solidFill>
                  <a:srgbClr val="3333CC"/>
                </a:solidFill>
                <a:latin typeface="Times New Roman" charset="0"/>
                <a:cs typeface="ＭＳ Ｐゴシック" charset="0"/>
              </a:rPr>
              <a:t>Case </a:t>
            </a:r>
            <a:r>
              <a:rPr lang="it-IT" sz="2000" b="1" dirty="0" err="1" smtClean="0">
                <a:solidFill>
                  <a:srgbClr val="3333CC"/>
                </a:solidFill>
                <a:latin typeface="Times New Roman" charset="0"/>
                <a:cs typeface="ＭＳ Ｐゴシック" charset="0"/>
              </a:rPr>
              <a:t>studie</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effects</a:t>
            </a:r>
            <a:r>
              <a:rPr lang="it-IT" sz="2000" b="1" dirty="0" smtClean="0">
                <a:solidFill>
                  <a:srgbClr val="3333CC"/>
                </a:solidFill>
                <a:latin typeface="Times New Roman" charset="0"/>
                <a:cs typeface="ＭＳ Ｐゴシック" charset="0"/>
              </a:rPr>
              <a:t> of </a:t>
            </a:r>
            <a:r>
              <a:rPr lang="it-IT" sz="2000" b="1" dirty="0" err="1" smtClean="0">
                <a:solidFill>
                  <a:srgbClr val="3333CC"/>
                </a:solidFill>
                <a:latin typeface="Times New Roman" charset="0"/>
                <a:cs typeface="ＭＳ Ｐゴシック" charset="0"/>
              </a:rPr>
              <a:t>circulation</a:t>
            </a:r>
            <a:r>
              <a:rPr lang="it-IT" sz="2000" b="1" dirty="0" smtClean="0">
                <a:solidFill>
                  <a:srgbClr val="3333CC"/>
                </a:solidFill>
                <a:latin typeface="Times New Roman" charset="0"/>
                <a:cs typeface="ＭＳ Ｐゴシック" charset="0"/>
              </a:rPr>
              <a:t> on marine </a:t>
            </a:r>
            <a:r>
              <a:rPr lang="it-IT" sz="2000" b="1" dirty="0" err="1" smtClean="0">
                <a:solidFill>
                  <a:srgbClr val="3333CC"/>
                </a:solidFill>
                <a:latin typeface="Times New Roman" charset="0"/>
                <a:cs typeface="ＭＳ Ｐゴシック" charset="0"/>
              </a:rPr>
              <a:t>litter</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3130319797"/>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9" name="Group 12"/>
          <p:cNvGrpSpPr>
            <a:grpSpLocks/>
          </p:cNvGrpSpPr>
          <p:nvPr/>
        </p:nvGrpSpPr>
        <p:grpSpPr bwMode="auto">
          <a:xfrm>
            <a:off x="761878" y="1484313"/>
            <a:ext cx="7692036" cy="4911726"/>
            <a:chOff x="520" y="935"/>
            <a:chExt cx="5250" cy="3094"/>
          </a:xfrm>
        </p:grpSpPr>
        <p:pic>
          <p:nvPicPr>
            <p:cNvPr id="7171" name="Immagine 28" descr="Stemma1 RT.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77" y="3047"/>
              <a:ext cx="593" cy="9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Immagine 7" descr="Logo CNR-2010-ITA-09-high.png"/>
            <p:cNvPicPr>
              <a:picLocks noChangeAspect="1"/>
            </p:cNvPicPr>
            <p:nvPr/>
          </p:nvPicPr>
          <p:blipFill>
            <a:blip r:embed="rId3">
              <a:extLst>
                <a:ext uri="{28A0092B-C50C-407E-A947-70E740481C1C}">
                  <a14:useLocalDpi xmlns:a14="http://schemas.microsoft.com/office/drawing/2010/main" val="0"/>
                </a:ext>
              </a:extLst>
            </a:blip>
            <a:srcRect r="82796"/>
            <a:stretch>
              <a:fillRect/>
            </a:stretch>
          </p:blipFill>
          <p:spPr bwMode="auto">
            <a:xfrm>
              <a:off x="520" y="935"/>
              <a:ext cx="84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3" name="Immagine 9" descr="Logo CNR-2010-ITA-09-high.png"/>
            <p:cNvPicPr>
              <a:picLocks noChangeAspect="1"/>
            </p:cNvPicPr>
            <p:nvPr/>
          </p:nvPicPr>
          <p:blipFill>
            <a:blip r:embed="rId3" cstate="print">
              <a:extLst>
                <a:ext uri="{28A0092B-C50C-407E-A947-70E740481C1C}">
                  <a14:useLocalDpi xmlns:a14="http://schemas.microsoft.com/office/drawing/2010/main" val="0"/>
                </a:ext>
              </a:extLst>
            </a:blip>
            <a:srcRect l="16068" r="1192" b="-5991"/>
            <a:stretch>
              <a:fillRect/>
            </a:stretch>
          </p:blipFill>
          <p:spPr bwMode="auto">
            <a:xfrm>
              <a:off x="1140" y="1163"/>
              <a:ext cx="2300"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4" name="Content Placeholder 1"/>
            <p:cNvSpPr>
              <a:spLocks/>
            </p:cNvSpPr>
            <p:nvPr/>
          </p:nvSpPr>
          <p:spPr bwMode="auto">
            <a:xfrm>
              <a:off x="755" y="3601"/>
              <a:ext cx="2449"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defTabSz="914400">
                <a:spcBef>
                  <a:spcPct val="20000"/>
                </a:spcBef>
                <a:buFont typeface="Wingdings" charset="0"/>
                <a:buNone/>
              </a:pPr>
              <a:r>
                <a:rPr lang="en-GB" sz="2000">
                  <a:solidFill>
                    <a:srgbClr val="00AEEF"/>
                  </a:solidFill>
                  <a:latin typeface="Arial" charset="0"/>
                  <a:cs typeface="Arial Unicode MS" charset="0"/>
                </a:rPr>
                <a:t>www.lamma.rete.toscana.it</a:t>
              </a:r>
            </a:p>
          </p:txBody>
        </p:sp>
        <p:grpSp>
          <p:nvGrpSpPr>
            <p:cNvPr id="7175" name="Group 8"/>
            <p:cNvGrpSpPr>
              <a:grpSpLocks/>
            </p:cNvGrpSpPr>
            <p:nvPr/>
          </p:nvGrpSpPr>
          <p:grpSpPr bwMode="auto">
            <a:xfrm>
              <a:off x="768" y="1719"/>
              <a:ext cx="4233" cy="1790"/>
              <a:chOff x="768" y="1975"/>
              <a:chExt cx="4232" cy="1790"/>
            </a:xfrm>
          </p:grpSpPr>
          <p:pic>
            <p:nvPicPr>
              <p:cNvPr id="7176" name="Immagine 5" descr="lamma_eng.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68" y="1975"/>
                <a:ext cx="4232" cy="1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7" name="Immagine 3" descr="http://www.lamma.rete.toscana.it/sites/all/files/doc/consorzio/LogoLamma.jpg"/>
              <p:cNvPicPr>
                <a:picLocks noChangeAspect="1" noChangeArrowheads="1"/>
              </p:cNvPicPr>
              <p:nvPr/>
            </p:nvPicPr>
            <p:blipFill>
              <a:blip r:embed="rId5">
                <a:extLst>
                  <a:ext uri="{28A0092B-C50C-407E-A947-70E740481C1C}">
                    <a14:useLocalDpi xmlns:a14="http://schemas.microsoft.com/office/drawing/2010/main" val="0"/>
                  </a:ext>
                </a:extLst>
              </a:blip>
              <a:srcRect t="-7664" r="-3220" b="-7664"/>
              <a:stretch>
                <a:fillRect/>
              </a:stretch>
            </p:blipFill>
            <p:spPr bwMode="auto">
              <a:xfrm>
                <a:off x="2334" y="2915"/>
                <a:ext cx="1047" cy="4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grpSp>
      </p:grpSp>
      <p:sp>
        <p:nvSpPr>
          <p:cNvPr id="7170" name="Text Box 8"/>
          <p:cNvSpPr txBox="1">
            <a:spLocks noChangeArrowheads="1"/>
          </p:cNvSpPr>
          <p:nvPr/>
        </p:nvSpPr>
        <p:spPr bwMode="auto">
          <a:xfrm>
            <a:off x="107504" y="836712"/>
            <a:ext cx="8786503"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400">
                <a:solidFill>
                  <a:schemeClr val="bg1"/>
                </a:solidFill>
                <a:latin typeface="Times New Roman" charset="0"/>
                <a:ea typeface="MS PGothic" charset="0"/>
                <a:cs typeface="MS PGothic" charset="0"/>
              </a:defRPr>
            </a:lvl1pPr>
            <a:lvl2pPr>
              <a:defRPr sz="1400">
                <a:solidFill>
                  <a:schemeClr val="bg1"/>
                </a:solidFill>
                <a:latin typeface="Times New Roman" charset="0"/>
                <a:ea typeface="MS PGothic" charset="0"/>
                <a:cs typeface="MS PGothic" charset="0"/>
              </a:defRPr>
            </a:lvl2pPr>
            <a:lvl3pPr>
              <a:defRPr sz="1400">
                <a:solidFill>
                  <a:schemeClr val="bg1"/>
                </a:solidFill>
                <a:latin typeface="Times New Roman" charset="0"/>
                <a:ea typeface="MS PGothic" charset="0"/>
                <a:cs typeface="MS PGothic" charset="0"/>
              </a:defRPr>
            </a:lvl3pPr>
            <a:lvl4pPr>
              <a:defRPr sz="1400">
                <a:solidFill>
                  <a:schemeClr val="bg1"/>
                </a:solidFill>
                <a:latin typeface="Times New Roman" charset="0"/>
                <a:ea typeface="MS PGothic" charset="0"/>
                <a:cs typeface="MS PGothic" charset="0"/>
              </a:defRPr>
            </a:lvl4pPr>
            <a:lvl5pPr>
              <a:defRPr sz="1400">
                <a:solidFill>
                  <a:schemeClr val="bg1"/>
                </a:solidFill>
                <a:latin typeface="Times New Roman" charset="0"/>
                <a:ea typeface="MS PGothic" charset="0"/>
                <a:cs typeface="MS PGothic" charset="0"/>
              </a:defRPr>
            </a:lvl5pPr>
            <a:lvl6pPr marL="25146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6pPr>
            <a:lvl7pPr marL="29718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7pPr>
            <a:lvl8pPr marL="34290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8pPr>
            <a:lvl9pPr marL="38862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9pPr>
          </a:lstStyle>
          <a:p>
            <a:pPr algn="ctr" defTabSz="914400" eaLnBrk="1" hangingPunct="1"/>
            <a:r>
              <a:rPr lang="en-GB" sz="2400" b="1" dirty="0">
                <a:solidFill>
                  <a:schemeClr val="tx1"/>
                </a:solidFill>
                <a:latin typeface="StempelGaramond Roman" charset="0"/>
                <a:cs typeface="Arial Unicode MS" charset="0"/>
              </a:rPr>
              <a:t>LaMMA</a:t>
            </a:r>
            <a:r>
              <a:rPr lang="en-GB" sz="2400" dirty="0">
                <a:solidFill>
                  <a:schemeClr val="tx1"/>
                </a:solidFill>
                <a:latin typeface="StempelGaramond Roman" charset="0"/>
                <a:cs typeface="Arial Unicode MS" charset="0"/>
              </a:rPr>
              <a:t> Consortium</a:t>
            </a:r>
          </a:p>
          <a:p>
            <a:pPr algn="ctr" defTabSz="914400" eaLnBrk="1" hangingPunct="1"/>
            <a:r>
              <a:rPr lang="en-GB" sz="1800" dirty="0">
                <a:solidFill>
                  <a:schemeClr val="tx1"/>
                </a:solidFill>
                <a:latin typeface="StempelGaramond Roman" charset="0"/>
                <a:cs typeface="Arial Unicode MS" charset="0"/>
              </a:rPr>
              <a:t>(Laboratory of Environmental Monitoring and Modelling for the sustainable </a:t>
            </a:r>
            <a:r>
              <a:rPr lang="en-GB" sz="1800" dirty="0">
                <a:solidFill>
                  <a:srgbClr val="000000"/>
                </a:solidFill>
                <a:latin typeface="StempelGaramond Roman" charset="0"/>
                <a:cs typeface="Arial Unicode MS" charset="0"/>
              </a:rPr>
              <a:t>development) </a:t>
            </a:r>
            <a:r>
              <a:rPr lang="en-GB" sz="2000" dirty="0">
                <a:solidFill>
                  <a:srgbClr val="000000"/>
                </a:solidFill>
                <a:latin typeface="StempelGaramond Roman" charset="0"/>
                <a:cs typeface="Arial Unicode MS" charset="0"/>
              </a:rPr>
              <a:t>  </a:t>
            </a:r>
          </a:p>
        </p:txBody>
      </p:sp>
    </p:spTree>
    <p:extLst>
      <p:ext uri="{BB962C8B-B14F-4D97-AF65-F5344CB8AC3E}">
        <p14:creationId xmlns:p14="http://schemas.microsoft.com/office/powerpoint/2010/main" val="1509198641"/>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6B060939-FFE7-43E5-8659-477628C19C9C}" type="slidenum">
              <a:rPr lang="en-GB" smtClean="0"/>
              <a:t>20</a:t>
            </a:fld>
            <a:endParaRPr lang="en-GB"/>
          </a:p>
        </p:txBody>
      </p:sp>
      <p:pic>
        <p:nvPicPr>
          <p:cNvPr id="5" name="Immagine 4" descr="Macintosh HD:Users:brandini:Downloads:figure alta risoluzione-2:Plastic_pelagos_mke.jpg"/>
          <p:cNvPicPr>
            <a:picLocks noChangeAspect="1"/>
          </p:cNvPicPr>
          <p:nvPr/>
        </p:nvPicPr>
        <p:blipFill rotWithShape="1">
          <a:blip r:embed="rId2" cstate="print">
            <a:extLst>
              <a:ext uri="{28A0092B-C50C-407E-A947-70E740481C1C}">
                <a14:useLocalDpi xmlns:a14="http://schemas.microsoft.com/office/drawing/2010/main" val="0"/>
              </a:ext>
            </a:extLst>
          </a:blip>
          <a:srcRect l="26176" r="22025"/>
          <a:stretch/>
        </p:blipFill>
        <p:spPr bwMode="auto">
          <a:xfrm>
            <a:off x="1115616" y="3212976"/>
            <a:ext cx="2853938" cy="3275999"/>
          </a:xfrm>
          <a:prstGeom prst="rect">
            <a:avLst/>
          </a:prstGeom>
          <a:noFill/>
          <a:ln>
            <a:noFill/>
          </a:ln>
          <a:extLst>
            <a:ext uri="{53640926-AAD7-44d8-BBD7-CCE9431645EC}">
              <a14:shadowObscured xmlns:a14="http://schemas.microsoft.com/office/drawing/2010/main"/>
            </a:ext>
          </a:extLst>
        </p:spPr>
      </p:pic>
      <p:pic>
        <p:nvPicPr>
          <p:cNvPr id="6" name="Immagine 5" descr="Macintosh HD:Users:brandini:Downloads:curr_1.5m_2014091700_2-4.png"/>
          <p:cNvPicPr/>
          <p:nvPr/>
        </p:nvPicPr>
        <p:blipFill rotWithShape="1">
          <a:blip r:embed="rId3" cstate="print">
            <a:extLst>
              <a:ext uri="{28A0092B-C50C-407E-A947-70E740481C1C}">
                <a14:useLocalDpi xmlns:a14="http://schemas.microsoft.com/office/drawing/2010/main" val="0"/>
              </a:ext>
            </a:extLst>
          </a:blip>
          <a:srcRect l="7895" t="29420" r="7731" b="30248"/>
          <a:stretch/>
        </p:blipFill>
        <p:spPr bwMode="auto">
          <a:xfrm>
            <a:off x="683568" y="980728"/>
            <a:ext cx="3888432" cy="2229113"/>
          </a:xfrm>
          <a:prstGeom prst="rect">
            <a:avLst/>
          </a:prstGeom>
          <a:noFill/>
          <a:ln>
            <a:noFill/>
          </a:ln>
          <a:extLst>
            <a:ext uri="{53640926-AAD7-44d8-BBD7-CCE9431645EC}">
              <a14:shadowObscured xmlns:a14="http://schemas.microsoft.com/office/drawing/2010/main"/>
            </a:ext>
          </a:extLst>
        </p:spPr>
      </p:pic>
      <p:pic>
        <p:nvPicPr>
          <p:cNvPr id="7" name="Immagine 6" descr="Macintosh HD:Users:brandini:Downloads:conc.jpg"/>
          <p:cNvPicPr>
            <a:picLocks noChangeAspect="1"/>
          </p:cNvPicPr>
          <p:nvPr/>
        </p:nvPicPr>
        <p:blipFill rotWithShape="1">
          <a:blip r:embed="rId4" cstate="print">
            <a:extLst>
              <a:ext uri="{28A0092B-C50C-407E-A947-70E740481C1C}">
                <a14:useLocalDpi xmlns:a14="http://schemas.microsoft.com/office/drawing/2010/main" val="0"/>
              </a:ext>
            </a:extLst>
          </a:blip>
          <a:srcRect l="26038" r="23347"/>
          <a:stretch/>
        </p:blipFill>
        <p:spPr bwMode="auto">
          <a:xfrm>
            <a:off x="6012160" y="2852936"/>
            <a:ext cx="2901320" cy="3622137"/>
          </a:xfrm>
          <a:prstGeom prst="rect">
            <a:avLst/>
          </a:prstGeom>
          <a:noFill/>
          <a:ln>
            <a:noFill/>
          </a:ln>
        </p:spPr>
      </p:pic>
      <p:pic>
        <p:nvPicPr>
          <p:cNvPr id="8" name="Immagine 7" descr="Macintosh HD:Users:brandini:Downloads:figure alta risoluzione:histogramma.jpg"/>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64088" y="836712"/>
            <a:ext cx="3669768" cy="2167756"/>
          </a:xfrm>
          <a:prstGeom prst="rect">
            <a:avLst/>
          </a:prstGeom>
          <a:noFill/>
          <a:ln>
            <a:noFill/>
          </a:ln>
        </p:spPr>
      </p:pic>
      <p:sp>
        <p:nvSpPr>
          <p:cNvPr id="9" name="CasellaDiTesto 8"/>
          <p:cNvSpPr txBox="1"/>
          <p:nvPr/>
        </p:nvSpPr>
        <p:spPr>
          <a:xfrm>
            <a:off x="4067944" y="3573016"/>
            <a:ext cx="2016224" cy="1569660"/>
          </a:xfrm>
          <a:prstGeom prst="rect">
            <a:avLst/>
          </a:prstGeom>
          <a:noFill/>
        </p:spPr>
        <p:txBody>
          <a:bodyPr wrap="square" rtlCol="0">
            <a:spAutoFit/>
          </a:bodyPr>
          <a:lstStyle/>
          <a:p>
            <a:r>
              <a:rPr lang="it-IT" sz="1600" dirty="0" smtClean="0"/>
              <a:t>A </a:t>
            </a:r>
            <a:r>
              <a:rPr lang="it-IT" sz="1600" dirty="0" err="1" smtClean="0"/>
              <a:t>concentration</a:t>
            </a:r>
            <a:r>
              <a:rPr lang="it-IT" sz="1600" dirty="0" smtClean="0"/>
              <a:t> model can be </a:t>
            </a:r>
            <a:r>
              <a:rPr lang="it-IT" sz="1600" dirty="0" err="1" smtClean="0"/>
              <a:t>defined</a:t>
            </a:r>
            <a:r>
              <a:rPr lang="it-IT" sz="1600" dirty="0" smtClean="0"/>
              <a:t> (</a:t>
            </a:r>
            <a:r>
              <a:rPr lang="it-IT" sz="1600" dirty="0" err="1" smtClean="0"/>
              <a:t>starting</a:t>
            </a:r>
            <a:r>
              <a:rPr lang="it-IT" sz="1600" dirty="0" smtClean="0"/>
              <a:t> from </a:t>
            </a:r>
            <a:r>
              <a:rPr lang="it-IT" sz="1600" dirty="0" err="1" smtClean="0"/>
              <a:t>homogeneous</a:t>
            </a:r>
            <a:r>
              <a:rPr lang="it-IT" sz="1600" dirty="0" smtClean="0"/>
              <a:t> </a:t>
            </a:r>
            <a:r>
              <a:rPr lang="it-IT" sz="1600" dirty="0" err="1" smtClean="0"/>
              <a:t>distribution</a:t>
            </a:r>
            <a:r>
              <a:rPr lang="it-IT" sz="1600" dirty="0" smtClean="0"/>
              <a:t> of lagrangian </a:t>
            </a:r>
            <a:r>
              <a:rPr lang="it-IT" sz="1600" dirty="0" err="1" smtClean="0"/>
              <a:t>floats</a:t>
            </a:r>
            <a:r>
              <a:rPr lang="it-IT" sz="1600" dirty="0" smtClean="0"/>
              <a:t>)</a:t>
            </a:r>
            <a:endParaRPr lang="it-IT" sz="1600" dirty="0"/>
          </a:p>
        </p:txBody>
      </p:sp>
      <p:sp>
        <p:nvSpPr>
          <p:cNvPr id="10" name="Text Box 7"/>
          <p:cNvSpPr txBox="1">
            <a:spLocks noChangeArrowheads="1"/>
          </p:cNvSpPr>
          <p:nvPr/>
        </p:nvSpPr>
        <p:spPr bwMode="auto">
          <a:xfrm>
            <a:off x="2547324" y="138969"/>
            <a:ext cx="3802007" cy="727065"/>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Simulating</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floating</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litter</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concentration</a:t>
            </a:r>
            <a:endParaRPr lang="it-IT" sz="2000" b="1" dirty="0">
              <a:solidFill>
                <a:srgbClr val="3333CC"/>
              </a:solidFill>
              <a:latin typeface="Times New Roman" charset="0"/>
              <a:cs typeface="ＭＳ Ｐゴシック" charset="0"/>
            </a:endParaRPr>
          </a:p>
        </p:txBody>
      </p:sp>
    </p:spTree>
    <p:extLst>
      <p:ext uri="{BB962C8B-B14F-4D97-AF65-F5344CB8AC3E}">
        <p14:creationId xmlns:p14="http://schemas.microsoft.com/office/powerpoint/2010/main" val="31494576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uppo 9"/>
          <p:cNvGrpSpPr/>
          <p:nvPr/>
        </p:nvGrpSpPr>
        <p:grpSpPr>
          <a:xfrm>
            <a:off x="536864" y="1258472"/>
            <a:ext cx="8210800" cy="4608270"/>
            <a:chOff x="33608" y="1412776"/>
            <a:chExt cx="10199409" cy="5040318"/>
          </a:xfrm>
        </p:grpSpPr>
        <p:pic>
          <p:nvPicPr>
            <p:cNvPr id="7" name="Immagine 2"/>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2954387" y="1412776"/>
              <a:ext cx="7278630" cy="504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1"/>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608" y="2133405"/>
              <a:ext cx="4840281" cy="34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CasellaDiTesto 12"/>
            <p:cNvSpPr txBox="1">
              <a:spLocks noChangeArrowheads="1"/>
            </p:cNvSpPr>
            <p:nvPr/>
          </p:nvSpPr>
          <p:spPr bwMode="auto">
            <a:xfrm>
              <a:off x="885524" y="1902558"/>
              <a:ext cx="3108614" cy="23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9300">
                  <a:solidFill>
                    <a:schemeClr val="tx1"/>
                  </a:solidFill>
                  <a:latin typeface="Arial" charset="0"/>
                  <a:ea typeface="ＭＳ Ｐゴシック" charset="0"/>
                  <a:cs typeface="ＭＳ Ｐゴシック" charset="0"/>
                </a:defRPr>
              </a:lvl1pPr>
              <a:lvl2pPr marL="742950" indent="-285750" eaLnBrk="0" hangingPunct="0">
                <a:defRPr sz="9300">
                  <a:solidFill>
                    <a:schemeClr val="tx1"/>
                  </a:solidFill>
                  <a:latin typeface="Arial" charset="0"/>
                  <a:ea typeface="ＭＳ Ｐゴシック" charset="0"/>
                </a:defRPr>
              </a:lvl2pPr>
              <a:lvl3pPr marL="1143000" indent="-228600" eaLnBrk="0" hangingPunct="0">
                <a:defRPr sz="9300">
                  <a:solidFill>
                    <a:schemeClr val="tx1"/>
                  </a:solidFill>
                  <a:latin typeface="Arial" charset="0"/>
                  <a:ea typeface="ＭＳ Ｐゴシック" charset="0"/>
                </a:defRPr>
              </a:lvl3pPr>
              <a:lvl4pPr marL="1600200" indent="-228600" eaLnBrk="0" hangingPunct="0">
                <a:defRPr sz="9300">
                  <a:solidFill>
                    <a:schemeClr val="tx1"/>
                  </a:solidFill>
                  <a:latin typeface="Arial" charset="0"/>
                  <a:ea typeface="ＭＳ Ｐゴシック" charset="0"/>
                </a:defRPr>
              </a:lvl4pPr>
              <a:lvl5pPr marL="2057400" indent="-228600" eaLnBrk="0" hangingPunct="0">
                <a:defRPr sz="9300">
                  <a:solidFill>
                    <a:schemeClr val="tx1"/>
                  </a:solidFill>
                  <a:latin typeface="Arial" charset="0"/>
                  <a:ea typeface="ＭＳ Ｐゴシック" charset="0"/>
                </a:defRPr>
              </a:lvl5pPr>
              <a:lvl6pPr marL="2514600" indent="-228600" eaLnBrk="0" fontAlgn="base" hangingPunct="0">
                <a:spcBef>
                  <a:spcPct val="0"/>
                </a:spcBef>
                <a:spcAft>
                  <a:spcPct val="0"/>
                </a:spcAft>
                <a:defRPr sz="9300">
                  <a:solidFill>
                    <a:schemeClr val="tx1"/>
                  </a:solidFill>
                  <a:latin typeface="Arial" charset="0"/>
                  <a:ea typeface="ＭＳ Ｐゴシック" charset="0"/>
                </a:defRPr>
              </a:lvl6pPr>
              <a:lvl7pPr marL="2971800" indent="-228600" eaLnBrk="0" fontAlgn="base" hangingPunct="0">
                <a:spcBef>
                  <a:spcPct val="0"/>
                </a:spcBef>
                <a:spcAft>
                  <a:spcPct val="0"/>
                </a:spcAft>
                <a:defRPr sz="9300">
                  <a:solidFill>
                    <a:schemeClr val="tx1"/>
                  </a:solidFill>
                  <a:latin typeface="Arial" charset="0"/>
                  <a:ea typeface="ＭＳ Ｐゴシック" charset="0"/>
                </a:defRPr>
              </a:lvl7pPr>
              <a:lvl8pPr marL="3429000" indent="-228600" eaLnBrk="0" fontAlgn="base" hangingPunct="0">
                <a:spcBef>
                  <a:spcPct val="0"/>
                </a:spcBef>
                <a:spcAft>
                  <a:spcPct val="0"/>
                </a:spcAft>
                <a:defRPr sz="9300">
                  <a:solidFill>
                    <a:schemeClr val="tx1"/>
                  </a:solidFill>
                  <a:latin typeface="Arial" charset="0"/>
                  <a:ea typeface="ＭＳ Ｐゴシック" charset="0"/>
                </a:defRPr>
              </a:lvl8pPr>
              <a:lvl9pPr marL="3886200" indent="-228600" eaLnBrk="0" fontAlgn="base" hangingPunct="0">
                <a:spcBef>
                  <a:spcPct val="0"/>
                </a:spcBef>
                <a:spcAft>
                  <a:spcPct val="0"/>
                </a:spcAft>
                <a:defRPr sz="9300">
                  <a:solidFill>
                    <a:schemeClr val="tx1"/>
                  </a:solidFill>
                  <a:latin typeface="Arial" charset="0"/>
                  <a:ea typeface="ＭＳ Ｐゴシック" charset="0"/>
                </a:defRPr>
              </a:lvl9pPr>
            </a:lstStyle>
            <a:p>
              <a:pPr eaLnBrk="1" hangingPunct="1"/>
              <a:r>
                <a:rPr lang="it-IT" sz="900" b="1" dirty="0"/>
                <a:t>LaMMA – ROMS                          16.11.2013 14:00 UTC</a:t>
              </a:r>
            </a:p>
          </p:txBody>
        </p:sp>
      </p:grpSp>
      <p:grpSp>
        <p:nvGrpSpPr>
          <p:cNvPr id="14" name="Gruppo 13"/>
          <p:cNvGrpSpPr/>
          <p:nvPr/>
        </p:nvGrpSpPr>
        <p:grpSpPr>
          <a:xfrm>
            <a:off x="536864" y="1258472"/>
            <a:ext cx="8210800" cy="4603806"/>
            <a:chOff x="33608" y="1849530"/>
            <a:chExt cx="10169882" cy="5040318"/>
          </a:xfrm>
        </p:grpSpPr>
        <p:pic>
          <p:nvPicPr>
            <p:cNvPr id="11" name="Immagine 3"/>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924861" y="1849530"/>
              <a:ext cx="7278629" cy="504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Immagine 7"/>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608" y="2570056"/>
              <a:ext cx="4840281" cy="34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asellaDiTesto 65"/>
            <p:cNvSpPr txBox="1">
              <a:spLocks noChangeArrowheads="1"/>
            </p:cNvSpPr>
            <p:nvPr/>
          </p:nvSpPr>
          <p:spPr bwMode="auto">
            <a:xfrm>
              <a:off x="855999" y="2339209"/>
              <a:ext cx="3108614" cy="23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9300">
                  <a:solidFill>
                    <a:schemeClr val="tx1"/>
                  </a:solidFill>
                  <a:latin typeface="Arial" charset="0"/>
                  <a:ea typeface="ＭＳ Ｐゴシック" charset="0"/>
                  <a:cs typeface="ＭＳ Ｐゴシック" charset="0"/>
                </a:defRPr>
              </a:lvl1pPr>
              <a:lvl2pPr marL="742950" indent="-285750" eaLnBrk="0" hangingPunct="0">
                <a:defRPr sz="9300">
                  <a:solidFill>
                    <a:schemeClr val="tx1"/>
                  </a:solidFill>
                  <a:latin typeface="Arial" charset="0"/>
                  <a:ea typeface="ＭＳ Ｐゴシック" charset="0"/>
                </a:defRPr>
              </a:lvl2pPr>
              <a:lvl3pPr marL="1143000" indent="-228600" eaLnBrk="0" hangingPunct="0">
                <a:defRPr sz="9300">
                  <a:solidFill>
                    <a:schemeClr val="tx1"/>
                  </a:solidFill>
                  <a:latin typeface="Arial" charset="0"/>
                  <a:ea typeface="ＭＳ Ｐゴシック" charset="0"/>
                </a:defRPr>
              </a:lvl3pPr>
              <a:lvl4pPr marL="1600200" indent="-228600" eaLnBrk="0" hangingPunct="0">
                <a:defRPr sz="9300">
                  <a:solidFill>
                    <a:schemeClr val="tx1"/>
                  </a:solidFill>
                  <a:latin typeface="Arial" charset="0"/>
                  <a:ea typeface="ＭＳ Ｐゴシック" charset="0"/>
                </a:defRPr>
              </a:lvl4pPr>
              <a:lvl5pPr marL="2057400" indent="-228600" eaLnBrk="0" hangingPunct="0">
                <a:defRPr sz="9300">
                  <a:solidFill>
                    <a:schemeClr val="tx1"/>
                  </a:solidFill>
                  <a:latin typeface="Arial" charset="0"/>
                  <a:ea typeface="ＭＳ Ｐゴシック" charset="0"/>
                </a:defRPr>
              </a:lvl5pPr>
              <a:lvl6pPr marL="2514600" indent="-228600" eaLnBrk="0" fontAlgn="base" hangingPunct="0">
                <a:spcBef>
                  <a:spcPct val="0"/>
                </a:spcBef>
                <a:spcAft>
                  <a:spcPct val="0"/>
                </a:spcAft>
                <a:defRPr sz="9300">
                  <a:solidFill>
                    <a:schemeClr val="tx1"/>
                  </a:solidFill>
                  <a:latin typeface="Arial" charset="0"/>
                  <a:ea typeface="ＭＳ Ｐゴシック" charset="0"/>
                </a:defRPr>
              </a:lvl6pPr>
              <a:lvl7pPr marL="2971800" indent="-228600" eaLnBrk="0" fontAlgn="base" hangingPunct="0">
                <a:spcBef>
                  <a:spcPct val="0"/>
                </a:spcBef>
                <a:spcAft>
                  <a:spcPct val="0"/>
                </a:spcAft>
                <a:defRPr sz="9300">
                  <a:solidFill>
                    <a:schemeClr val="tx1"/>
                  </a:solidFill>
                  <a:latin typeface="Arial" charset="0"/>
                  <a:ea typeface="ＭＳ Ｐゴシック" charset="0"/>
                </a:defRPr>
              </a:lvl7pPr>
              <a:lvl8pPr marL="3429000" indent="-228600" eaLnBrk="0" fontAlgn="base" hangingPunct="0">
                <a:spcBef>
                  <a:spcPct val="0"/>
                </a:spcBef>
                <a:spcAft>
                  <a:spcPct val="0"/>
                </a:spcAft>
                <a:defRPr sz="9300">
                  <a:solidFill>
                    <a:schemeClr val="tx1"/>
                  </a:solidFill>
                  <a:latin typeface="Arial" charset="0"/>
                  <a:ea typeface="ＭＳ Ｐゴシック" charset="0"/>
                </a:defRPr>
              </a:lvl8pPr>
              <a:lvl9pPr marL="3886200" indent="-228600" eaLnBrk="0" fontAlgn="base" hangingPunct="0">
                <a:spcBef>
                  <a:spcPct val="0"/>
                </a:spcBef>
                <a:spcAft>
                  <a:spcPct val="0"/>
                </a:spcAft>
                <a:defRPr sz="9300">
                  <a:solidFill>
                    <a:schemeClr val="tx1"/>
                  </a:solidFill>
                  <a:latin typeface="Arial" charset="0"/>
                  <a:ea typeface="ＭＳ Ｐゴシック" charset="0"/>
                </a:defRPr>
              </a:lvl9pPr>
            </a:lstStyle>
            <a:p>
              <a:pPr eaLnBrk="1" hangingPunct="1"/>
              <a:r>
                <a:rPr lang="it-IT" sz="900" b="1"/>
                <a:t>LaMMA – ROMS                          16.11.2013 16:30 UTC</a:t>
              </a:r>
            </a:p>
          </p:txBody>
        </p:sp>
      </p:grpSp>
      <p:grpSp>
        <p:nvGrpSpPr>
          <p:cNvPr id="18" name="Gruppo 17"/>
          <p:cNvGrpSpPr/>
          <p:nvPr/>
        </p:nvGrpSpPr>
        <p:grpSpPr>
          <a:xfrm>
            <a:off x="536864" y="1258472"/>
            <a:ext cx="8211600" cy="4618800"/>
            <a:chOff x="754179" y="2204864"/>
            <a:chExt cx="10160346" cy="5040318"/>
          </a:xfrm>
        </p:grpSpPr>
        <p:pic>
          <p:nvPicPr>
            <p:cNvPr id="15" name="Immagine 4"/>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635896" y="2204864"/>
              <a:ext cx="7278629" cy="504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Immagine 8"/>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bwMode="auto">
            <a:xfrm>
              <a:off x="754179" y="2924990"/>
              <a:ext cx="4840281" cy="3420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CasellaDiTesto 66"/>
            <p:cNvSpPr txBox="1">
              <a:spLocks noChangeArrowheads="1"/>
            </p:cNvSpPr>
            <p:nvPr/>
          </p:nvSpPr>
          <p:spPr bwMode="auto">
            <a:xfrm>
              <a:off x="1576570" y="2694143"/>
              <a:ext cx="3076554" cy="230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9300">
                  <a:solidFill>
                    <a:schemeClr val="tx1"/>
                  </a:solidFill>
                  <a:latin typeface="Arial" charset="0"/>
                  <a:ea typeface="ＭＳ Ｐゴシック" charset="0"/>
                  <a:cs typeface="ＭＳ Ｐゴシック" charset="0"/>
                </a:defRPr>
              </a:lvl1pPr>
              <a:lvl2pPr marL="742950" indent="-285750" eaLnBrk="0" hangingPunct="0">
                <a:defRPr sz="9300">
                  <a:solidFill>
                    <a:schemeClr val="tx1"/>
                  </a:solidFill>
                  <a:latin typeface="Arial" charset="0"/>
                  <a:ea typeface="ＭＳ Ｐゴシック" charset="0"/>
                </a:defRPr>
              </a:lvl2pPr>
              <a:lvl3pPr marL="1143000" indent="-228600" eaLnBrk="0" hangingPunct="0">
                <a:defRPr sz="9300">
                  <a:solidFill>
                    <a:schemeClr val="tx1"/>
                  </a:solidFill>
                  <a:latin typeface="Arial" charset="0"/>
                  <a:ea typeface="ＭＳ Ｐゴシック" charset="0"/>
                </a:defRPr>
              </a:lvl3pPr>
              <a:lvl4pPr marL="1600200" indent="-228600" eaLnBrk="0" hangingPunct="0">
                <a:defRPr sz="9300">
                  <a:solidFill>
                    <a:schemeClr val="tx1"/>
                  </a:solidFill>
                  <a:latin typeface="Arial" charset="0"/>
                  <a:ea typeface="ＭＳ Ｐゴシック" charset="0"/>
                </a:defRPr>
              </a:lvl4pPr>
              <a:lvl5pPr marL="2057400" indent="-228600" eaLnBrk="0" hangingPunct="0">
                <a:defRPr sz="9300">
                  <a:solidFill>
                    <a:schemeClr val="tx1"/>
                  </a:solidFill>
                  <a:latin typeface="Arial" charset="0"/>
                  <a:ea typeface="ＭＳ Ｐゴシック" charset="0"/>
                </a:defRPr>
              </a:lvl5pPr>
              <a:lvl6pPr marL="2514600" indent="-228600" eaLnBrk="0" fontAlgn="base" hangingPunct="0">
                <a:spcBef>
                  <a:spcPct val="0"/>
                </a:spcBef>
                <a:spcAft>
                  <a:spcPct val="0"/>
                </a:spcAft>
                <a:defRPr sz="9300">
                  <a:solidFill>
                    <a:schemeClr val="tx1"/>
                  </a:solidFill>
                  <a:latin typeface="Arial" charset="0"/>
                  <a:ea typeface="ＭＳ Ｐゴシック" charset="0"/>
                </a:defRPr>
              </a:lvl6pPr>
              <a:lvl7pPr marL="2971800" indent="-228600" eaLnBrk="0" fontAlgn="base" hangingPunct="0">
                <a:spcBef>
                  <a:spcPct val="0"/>
                </a:spcBef>
                <a:spcAft>
                  <a:spcPct val="0"/>
                </a:spcAft>
                <a:defRPr sz="9300">
                  <a:solidFill>
                    <a:schemeClr val="tx1"/>
                  </a:solidFill>
                  <a:latin typeface="Arial" charset="0"/>
                  <a:ea typeface="ＭＳ Ｐゴシック" charset="0"/>
                </a:defRPr>
              </a:lvl7pPr>
              <a:lvl8pPr marL="3429000" indent="-228600" eaLnBrk="0" fontAlgn="base" hangingPunct="0">
                <a:spcBef>
                  <a:spcPct val="0"/>
                </a:spcBef>
                <a:spcAft>
                  <a:spcPct val="0"/>
                </a:spcAft>
                <a:defRPr sz="9300">
                  <a:solidFill>
                    <a:schemeClr val="tx1"/>
                  </a:solidFill>
                  <a:latin typeface="Arial" charset="0"/>
                  <a:ea typeface="ＭＳ Ｐゴシック" charset="0"/>
                </a:defRPr>
              </a:lvl8pPr>
              <a:lvl9pPr marL="3886200" indent="-228600" eaLnBrk="0" fontAlgn="base" hangingPunct="0">
                <a:spcBef>
                  <a:spcPct val="0"/>
                </a:spcBef>
                <a:spcAft>
                  <a:spcPct val="0"/>
                </a:spcAft>
                <a:defRPr sz="9300">
                  <a:solidFill>
                    <a:schemeClr val="tx1"/>
                  </a:solidFill>
                  <a:latin typeface="Arial" charset="0"/>
                  <a:ea typeface="ＭＳ Ｐゴシック" charset="0"/>
                </a:defRPr>
              </a:lvl9pPr>
            </a:lstStyle>
            <a:p>
              <a:pPr eaLnBrk="1" hangingPunct="1"/>
              <a:r>
                <a:rPr lang="it-IT" sz="900" b="1"/>
                <a:t>LaMMA – ROMS                          16.11.2013 20:30 UTC</a:t>
              </a:r>
            </a:p>
          </p:txBody>
        </p:sp>
      </p:grpSp>
      <p:pic>
        <p:nvPicPr>
          <p:cNvPr id="19" name="Immagine 3" descr="GiglioPorto_50m_his_short.gif"/>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bwMode="auto">
          <a:xfrm>
            <a:off x="4572000" y="3319104"/>
            <a:ext cx="4572000" cy="343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Immagine 5" descr="2013.10.20_1847_l1.png"/>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bwMode="auto">
          <a:xfrm>
            <a:off x="20762" y="1784771"/>
            <a:ext cx="4767262" cy="330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Box 7"/>
          <p:cNvSpPr txBox="1">
            <a:spLocks noChangeArrowheads="1"/>
          </p:cNvSpPr>
          <p:nvPr/>
        </p:nvSpPr>
        <p:spPr bwMode="auto">
          <a:xfrm>
            <a:off x="107950" y="395095"/>
            <a:ext cx="4535488" cy="863377"/>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Integrating</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different</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radars</a:t>
            </a:r>
            <a:r>
              <a:rPr lang="it-IT" sz="2000" b="1" dirty="0" smtClean="0">
                <a:solidFill>
                  <a:srgbClr val="3333CC"/>
                </a:solidFill>
                <a:latin typeface="Times New Roman" charset="0"/>
                <a:cs typeface="ＭＳ Ｐゴシック" charset="0"/>
              </a:rPr>
              <a:t> for </a:t>
            </a:r>
            <a:r>
              <a:rPr lang="it-IT" sz="2000" b="1" dirty="0" err="1" smtClean="0">
                <a:solidFill>
                  <a:srgbClr val="3333CC"/>
                </a:solidFill>
                <a:latin typeface="Times New Roman" charset="0"/>
                <a:cs typeface="ＭＳ Ｐゴシック" charset="0"/>
              </a:rPr>
              <a:t>coastal</a:t>
            </a:r>
            <a:r>
              <a:rPr lang="it-IT" sz="2000" b="1" dirty="0" smtClean="0">
                <a:solidFill>
                  <a:srgbClr val="3333CC"/>
                </a:solidFill>
                <a:latin typeface="Times New Roman" charset="0"/>
                <a:cs typeface="ＭＳ Ｐゴシック" charset="0"/>
              </a:rPr>
              <a:t> </a:t>
            </a:r>
            <a:r>
              <a:rPr lang="it-IT" sz="2000" b="1" dirty="0" err="1" smtClean="0">
                <a:solidFill>
                  <a:srgbClr val="3333CC"/>
                </a:solidFill>
                <a:latin typeface="Times New Roman" charset="0"/>
                <a:cs typeface="ＭＳ Ｐゴシック" charset="0"/>
              </a:rPr>
              <a:t>observations</a:t>
            </a:r>
            <a:r>
              <a:rPr lang="it-IT" sz="2000" b="1" dirty="0" smtClean="0">
                <a:solidFill>
                  <a:srgbClr val="3333CC"/>
                </a:solidFill>
                <a:latin typeface="Times New Roman" charset="0"/>
                <a:cs typeface="ＭＳ Ｐゴシック" charset="0"/>
              </a:rPr>
              <a:t> and </a:t>
            </a:r>
            <a:r>
              <a:rPr lang="it-IT" sz="2000" b="1" dirty="0" err="1" smtClean="0">
                <a:solidFill>
                  <a:srgbClr val="3333CC"/>
                </a:solidFill>
                <a:latin typeface="Times New Roman" charset="0"/>
                <a:cs typeface="ＭＳ Ｐゴシック" charset="0"/>
              </a:rPr>
              <a:t>forecast</a:t>
            </a:r>
            <a:endParaRPr lang="it-IT" sz="2000" b="1" dirty="0">
              <a:solidFill>
                <a:srgbClr val="3333CC"/>
              </a:solidFill>
              <a:latin typeface="Times New Roman" charset="0"/>
              <a:cs typeface="ＭＳ Ｐゴシック" charset="0"/>
            </a:endParaRPr>
          </a:p>
        </p:txBody>
      </p:sp>
      <p:sp>
        <p:nvSpPr>
          <p:cNvPr id="22" name="CasellaDiTesto 19"/>
          <p:cNvSpPr txBox="1">
            <a:spLocks noChangeArrowheads="1"/>
          </p:cNvSpPr>
          <p:nvPr/>
        </p:nvSpPr>
        <p:spPr bwMode="auto">
          <a:xfrm>
            <a:off x="394966" y="5040470"/>
            <a:ext cx="424847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rgbClr val="000000"/>
              </a:buClr>
              <a:buSzPct val="100000"/>
              <a:buFont typeface="Times New Roman" charset="0"/>
              <a:buNone/>
            </a:pPr>
            <a:r>
              <a:rPr lang="it-IT" sz="1800" dirty="0" err="1">
                <a:solidFill>
                  <a:schemeClr val="tx1"/>
                </a:solidFill>
              </a:rPr>
              <a:t>Circulation</a:t>
            </a:r>
            <a:r>
              <a:rPr lang="it-IT" sz="1800" dirty="0">
                <a:solidFill>
                  <a:schemeClr val="tx1"/>
                </a:solidFill>
              </a:rPr>
              <a:t> </a:t>
            </a:r>
            <a:r>
              <a:rPr lang="it-IT" sz="1800" dirty="0" err="1">
                <a:solidFill>
                  <a:schemeClr val="tx1"/>
                </a:solidFill>
              </a:rPr>
              <a:t>cell</a:t>
            </a:r>
            <a:r>
              <a:rPr lang="it-IT" sz="1800" dirty="0">
                <a:solidFill>
                  <a:schemeClr val="tx1"/>
                </a:solidFill>
              </a:rPr>
              <a:t> of </a:t>
            </a:r>
            <a:r>
              <a:rPr lang="it-IT" sz="1800" dirty="0" err="1">
                <a:solidFill>
                  <a:schemeClr val="tx1"/>
                </a:solidFill>
              </a:rPr>
              <a:t>about</a:t>
            </a:r>
            <a:r>
              <a:rPr lang="it-IT" sz="1800" dirty="0">
                <a:solidFill>
                  <a:schemeClr val="tx1"/>
                </a:solidFill>
              </a:rPr>
              <a:t> 1 km </a:t>
            </a:r>
            <a:r>
              <a:rPr lang="it-IT" sz="1800" dirty="0" err="1">
                <a:solidFill>
                  <a:schemeClr val="tx1"/>
                </a:solidFill>
              </a:rPr>
              <a:t>dimension</a:t>
            </a:r>
            <a:r>
              <a:rPr lang="it-IT" sz="1800" dirty="0">
                <a:solidFill>
                  <a:schemeClr val="tx1"/>
                </a:solidFill>
              </a:rPr>
              <a:t> or </a:t>
            </a:r>
            <a:r>
              <a:rPr lang="it-IT" sz="1800" dirty="0" err="1">
                <a:solidFill>
                  <a:schemeClr val="tx1"/>
                </a:solidFill>
              </a:rPr>
              <a:t>less</a:t>
            </a:r>
            <a:r>
              <a:rPr lang="it-IT" sz="1800" dirty="0">
                <a:solidFill>
                  <a:schemeClr val="tx1"/>
                </a:solidFill>
              </a:rPr>
              <a:t> </a:t>
            </a:r>
            <a:r>
              <a:rPr lang="it-IT" sz="1800" dirty="0" err="1">
                <a:solidFill>
                  <a:schemeClr val="tx1"/>
                </a:solidFill>
              </a:rPr>
              <a:t>observed</a:t>
            </a:r>
            <a:r>
              <a:rPr lang="it-IT" sz="1800" dirty="0">
                <a:solidFill>
                  <a:schemeClr val="tx1"/>
                </a:solidFill>
              </a:rPr>
              <a:t> in </a:t>
            </a:r>
            <a:r>
              <a:rPr lang="it-IT" sz="1800" dirty="0" err="1">
                <a:solidFill>
                  <a:schemeClr val="tx1"/>
                </a:solidFill>
              </a:rPr>
              <a:t>coastal</a:t>
            </a:r>
            <a:r>
              <a:rPr lang="it-IT" sz="1800" dirty="0">
                <a:solidFill>
                  <a:schemeClr val="tx1"/>
                </a:solidFill>
              </a:rPr>
              <a:t> </a:t>
            </a:r>
            <a:r>
              <a:rPr lang="it-IT" sz="1800" dirty="0" err="1">
                <a:solidFill>
                  <a:schemeClr val="tx1"/>
                </a:solidFill>
              </a:rPr>
              <a:t>areas</a:t>
            </a:r>
            <a:r>
              <a:rPr lang="it-IT" sz="1800" dirty="0">
                <a:solidFill>
                  <a:schemeClr val="tx1"/>
                </a:solidFill>
              </a:rPr>
              <a:t> and </a:t>
            </a:r>
            <a:r>
              <a:rPr lang="it-IT" sz="1800" dirty="0" err="1">
                <a:solidFill>
                  <a:schemeClr val="tx1"/>
                </a:solidFill>
              </a:rPr>
              <a:t>reproduced</a:t>
            </a:r>
            <a:r>
              <a:rPr lang="it-IT" sz="1800" dirty="0">
                <a:solidFill>
                  <a:schemeClr val="tx1"/>
                </a:solidFill>
              </a:rPr>
              <a:t> by </a:t>
            </a:r>
            <a:r>
              <a:rPr lang="it-IT" sz="1800" dirty="0" err="1">
                <a:solidFill>
                  <a:schemeClr val="tx1"/>
                </a:solidFill>
              </a:rPr>
              <a:t>numerical</a:t>
            </a:r>
            <a:r>
              <a:rPr lang="it-IT" sz="1800" dirty="0">
                <a:solidFill>
                  <a:schemeClr val="tx1"/>
                </a:solidFill>
              </a:rPr>
              <a:t> </a:t>
            </a:r>
            <a:r>
              <a:rPr lang="it-IT" sz="1800" dirty="0" err="1" smtClean="0">
                <a:solidFill>
                  <a:schemeClr val="tx1"/>
                </a:solidFill>
              </a:rPr>
              <a:t>models</a:t>
            </a:r>
            <a:r>
              <a:rPr lang="it-IT" sz="1800" dirty="0" smtClean="0">
                <a:solidFill>
                  <a:schemeClr val="tx1"/>
                </a:solidFill>
              </a:rPr>
              <a:t>. </a:t>
            </a:r>
            <a:r>
              <a:rPr lang="it-IT" sz="1800" dirty="0" err="1" smtClean="0">
                <a:solidFill>
                  <a:schemeClr val="tx1"/>
                </a:solidFill>
              </a:rPr>
              <a:t>These</a:t>
            </a:r>
            <a:r>
              <a:rPr lang="it-IT" sz="1800" dirty="0" smtClean="0">
                <a:solidFill>
                  <a:schemeClr val="tx1"/>
                </a:solidFill>
              </a:rPr>
              <a:t> are due to </a:t>
            </a:r>
            <a:r>
              <a:rPr lang="it-IT" sz="1800" dirty="0" err="1" smtClean="0">
                <a:solidFill>
                  <a:schemeClr val="tx1"/>
                </a:solidFill>
              </a:rPr>
              <a:t>turbulent</a:t>
            </a:r>
            <a:r>
              <a:rPr lang="it-IT" sz="1800" dirty="0" smtClean="0">
                <a:solidFill>
                  <a:schemeClr val="tx1"/>
                </a:solidFill>
              </a:rPr>
              <a:t> CBL  </a:t>
            </a:r>
            <a:r>
              <a:rPr lang="it-IT" sz="1800" dirty="0">
                <a:solidFill>
                  <a:schemeClr val="tx1"/>
                </a:solidFill>
                <a:sym typeface="Wingdings" charset="0"/>
              </a:rPr>
              <a:t> </a:t>
            </a:r>
            <a:r>
              <a:rPr lang="it-IT" sz="1800" dirty="0" err="1">
                <a:solidFill>
                  <a:schemeClr val="tx1"/>
                </a:solidFill>
                <a:sym typeface="Wingdings" charset="0"/>
              </a:rPr>
              <a:t>influence</a:t>
            </a:r>
            <a:r>
              <a:rPr lang="it-IT" sz="1800" dirty="0">
                <a:solidFill>
                  <a:schemeClr val="tx1"/>
                </a:solidFill>
                <a:sym typeface="Wingdings" charset="0"/>
              </a:rPr>
              <a:t> on </a:t>
            </a:r>
            <a:r>
              <a:rPr lang="it-IT" sz="1800" dirty="0" err="1">
                <a:solidFill>
                  <a:schemeClr val="tx1"/>
                </a:solidFill>
                <a:sym typeface="Wingdings" charset="0"/>
              </a:rPr>
              <a:t>dispersion</a:t>
            </a:r>
            <a:r>
              <a:rPr lang="it-IT" sz="1800" dirty="0">
                <a:solidFill>
                  <a:schemeClr val="tx1"/>
                </a:solidFill>
                <a:sym typeface="Wingdings" charset="0"/>
              </a:rPr>
              <a:t> </a:t>
            </a:r>
            <a:r>
              <a:rPr lang="it-IT" sz="1800" dirty="0" err="1">
                <a:solidFill>
                  <a:schemeClr val="tx1"/>
                </a:solidFill>
                <a:sym typeface="Wingdings" charset="0"/>
              </a:rPr>
              <a:t>processes</a:t>
            </a:r>
            <a:endParaRPr lang="it-IT" sz="1800" dirty="0">
              <a:solidFill>
                <a:schemeClr val="tx1"/>
              </a:solidFill>
            </a:endParaRPr>
          </a:p>
        </p:txBody>
      </p:sp>
      <p:pic>
        <p:nvPicPr>
          <p:cNvPr id="3" name="Immagine 2" descr="Schermata 2017-09-26 alle 06.44.17.png"/>
          <p:cNvPicPr>
            <a:picLocks noChangeAspect="1"/>
          </p:cNvPicPr>
          <p:nvPr/>
        </p:nvPicPr>
        <p:blipFill rotWithShape="1">
          <a:blip r:embed="rId10">
            <a:extLst>
              <a:ext uri="{28A0092B-C50C-407E-A947-70E740481C1C}">
                <a14:useLocalDpi xmlns:a14="http://schemas.microsoft.com/office/drawing/2010/main" val="0"/>
              </a:ext>
            </a:extLst>
          </a:blip>
          <a:srcRect l="2717" r="5196" b="5468"/>
          <a:stretch/>
        </p:blipFill>
        <p:spPr>
          <a:xfrm>
            <a:off x="4788024" y="92381"/>
            <a:ext cx="4176464" cy="3226723"/>
          </a:xfrm>
          <a:prstGeom prst="rect">
            <a:avLst/>
          </a:prstGeom>
        </p:spPr>
      </p:pic>
    </p:spTree>
    <p:extLst>
      <p:ext uri="{BB962C8B-B14F-4D97-AF65-F5344CB8AC3E}">
        <p14:creationId xmlns:p14="http://schemas.microsoft.com/office/powerpoint/2010/main" val="7840851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1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14"/>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Immagine 1" descr="romsda2.jpg"/>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513901" y="692696"/>
            <a:ext cx="3298459" cy="2846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Box 37"/>
          <p:cNvSpPr txBox="1">
            <a:spLocks noChangeArrowheads="1"/>
          </p:cNvSpPr>
          <p:nvPr/>
        </p:nvSpPr>
        <p:spPr bwMode="auto">
          <a:xfrm>
            <a:off x="611560" y="116633"/>
            <a:ext cx="3888432" cy="1008111"/>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smtClean="0">
                <a:solidFill>
                  <a:srgbClr val="3333CC"/>
                </a:solidFill>
                <a:latin typeface="Times New Roman" charset="0"/>
                <a:cs typeface="ＭＳ Ｐゴシック" charset="0"/>
              </a:rPr>
              <a:t>Use of standard </a:t>
            </a:r>
            <a:r>
              <a:rPr lang="it-IT" sz="2000" b="1" dirty="0" err="1" smtClean="0">
                <a:solidFill>
                  <a:srgbClr val="3333CC"/>
                </a:solidFill>
                <a:latin typeface="Times New Roman" charset="0"/>
                <a:cs typeface="ＭＳ Ｐゴシック" charset="0"/>
              </a:rPr>
              <a:t>oceanographic</a:t>
            </a:r>
            <a:r>
              <a:rPr lang="it-IT" sz="2000" b="1" dirty="0" smtClean="0">
                <a:solidFill>
                  <a:srgbClr val="3333CC"/>
                </a:solidFill>
                <a:latin typeface="Times New Roman" charset="0"/>
                <a:cs typeface="ＭＳ Ｐゴシック" charset="0"/>
              </a:rPr>
              <a:t> data and radar data to reduce </a:t>
            </a:r>
            <a:r>
              <a:rPr lang="it-IT" sz="2000" b="1" dirty="0" err="1" smtClean="0">
                <a:solidFill>
                  <a:srgbClr val="3333CC"/>
                </a:solidFill>
                <a:latin typeface="Times New Roman" charset="0"/>
                <a:cs typeface="ＭＳ Ｐゴシック" charset="0"/>
              </a:rPr>
              <a:t>uncertainties</a:t>
            </a:r>
            <a:endParaRPr lang="it-IT" sz="2000" b="1" dirty="0">
              <a:solidFill>
                <a:srgbClr val="3333CC"/>
              </a:solidFill>
              <a:latin typeface="Times New Roman" charset="0"/>
              <a:cs typeface="ＭＳ Ｐゴシック" charset="0"/>
            </a:endParaRPr>
          </a:p>
        </p:txBody>
      </p:sp>
      <p:sp>
        <p:nvSpPr>
          <p:cNvPr id="28676" name="CasellaDiTesto 1"/>
          <p:cNvSpPr txBox="1">
            <a:spLocks noChangeArrowheads="1"/>
          </p:cNvSpPr>
          <p:nvPr/>
        </p:nvSpPr>
        <p:spPr bwMode="auto">
          <a:xfrm>
            <a:off x="7019925" y="849313"/>
            <a:ext cx="1081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sz="2000" b="1">
                <a:solidFill>
                  <a:srgbClr val="000000"/>
                </a:solidFill>
              </a:rPr>
              <a:t>“free” run</a:t>
            </a:r>
          </a:p>
        </p:txBody>
      </p:sp>
      <p:sp>
        <p:nvSpPr>
          <p:cNvPr id="8" name="Rettangolo 7"/>
          <p:cNvSpPr/>
          <p:nvPr/>
        </p:nvSpPr>
        <p:spPr>
          <a:xfrm>
            <a:off x="251521" y="1316156"/>
            <a:ext cx="4464496" cy="2862323"/>
          </a:xfrm>
          <a:prstGeom prst="rect">
            <a:avLst/>
          </a:prstGeom>
        </p:spPr>
        <p:txBody>
          <a:bodyPr wrap="square">
            <a:spAutoFit/>
          </a:bodyPr>
          <a:lstStyle/>
          <a:p>
            <a:pPr>
              <a:buSzPct val="100000"/>
              <a:defRPr/>
            </a:pPr>
            <a:r>
              <a:rPr lang="it-IT" dirty="0" smtClean="0">
                <a:solidFill>
                  <a:srgbClr val="000000"/>
                </a:solidFill>
                <a:latin typeface="+mj-lt"/>
              </a:rPr>
              <a:t>Assimilation (ROMS-4Dvar) </a:t>
            </a:r>
            <a:r>
              <a:rPr lang="it-IT" dirty="0" err="1" smtClean="0">
                <a:solidFill>
                  <a:srgbClr val="000000"/>
                </a:solidFill>
                <a:latin typeface="+mj-lt"/>
              </a:rPr>
              <a:t>makes</a:t>
            </a:r>
            <a:r>
              <a:rPr lang="it-IT" dirty="0" smtClean="0">
                <a:solidFill>
                  <a:srgbClr val="000000"/>
                </a:solidFill>
                <a:latin typeface="+mj-lt"/>
              </a:rPr>
              <a:t> a </a:t>
            </a:r>
            <a:r>
              <a:rPr lang="it-IT" dirty="0" err="1" smtClean="0">
                <a:solidFill>
                  <a:srgbClr val="000000"/>
                </a:solidFill>
                <a:latin typeface="+mj-lt"/>
              </a:rPr>
              <a:t>great</a:t>
            </a:r>
            <a:r>
              <a:rPr lang="it-IT" dirty="0" smtClean="0">
                <a:solidFill>
                  <a:srgbClr val="000000"/>
                </a:solidFill>
                <a:latin typeface="+mj-lt"/>
              </a:rPr>
              <a:t> job </a:t>
            </a:r>
            <a:r>
              <a:rPr lang="it-IT" dirty="0" err="1" smtClean="0">
                <a:solidFill>
                  <a:srgbClr val="000000"/>
                </a:solidFill>
                <a:latin typeface="+mj-lt"/>
              </a:rPr>
              <a:t>even</a:t>
            </a:r>
            <a:r>
              <a:rPr lang="it-IT" dirty="0" smtClean="0">
                <a:solidFill>
                  <a:srgbClr val="000000"/>
                </a:solidFill>
                <a:latin typeface="+mj-lt"/>
              </a:rPr>
              <a:t> </a:t>
            </a:r>
            <a:r>
              <a:rPr lang="it-IT" dirty="0" err="1" smtClean="0">
                <a:solidFill>
                  <a:srgbClr val="000000"/>
                </a:solidFill>
                <a:latin typeface="+mj-lt"/>
              </a:rPr>
              <a:t>starting</a:t>
            </a:r>
            <a:r>
              <a:rPr lang="it-IT" dirty="0" smtClean="0">
                <a:solidFill>
                  <a:srgbClr val="000000"/>
                </a:solidFill>
                <a:latin typeface="+mj-lt"/>
              </a:rPr>
              <a:t> </a:t>
            </a:r>
            <a:r>
              <a:rPr lang="it-IT" dirty="0">
                <a:solidFill>
                  <a:srgbClr val="000000"/>
                </a:solidFill>
                <a:latin typeface="+mj-lt"/>
              </a:rPr>
              <a:t>from IC far </a:t>
            </a:r>
            <a:r>
              <a:rPr lang="it-IT" dirty="0" err="1">
                <a:solidFill>
                  <a:srgbClr val="000000"/>
                </a:solidFill>
                <a:latin typeface="+mj-lt"/>
              </a:rPr>
              <a:t>away</a:t>
            </a:r>
            <a:r>
              <a:rPr lang="it-IT" dirty="0">
                <a:solidFill>
                  <a:srgbClr val="000000"/>
                </a:solidFill>
                <a:latin typeface="+mj-lt"/>
              </a:rPr>
              <a:t> from the </a:t>
            </a:r>
            <a:r>
              <a:rPr lang="it-IT" dirty="0" err="1">
                <a:solidFill>
                  <a:srgbClr val="000000"/>
                </a:solidFill>
                <a:latin typeface="+mj-lt"/>
              </a:rPr>
              <a:t>simulated</a:t>
            </a:r>
            <a:r>
              <a:rPr lang="it-IT" dirty="0">
                <a:solidFill>
                  <a:srgbClr val="000000"/>
                </a:solidFill>
                <a:latin typeface="+mj-lt"/>
              </a:rPr>
              <a:t> </a:t>
            </a:r>
            <a:r>
              <a:rPr lang="it-IT" dirty="0" smtClean="0">
                <a:solidFill>
                  <a:srgbClr val="000000"/>
                </a:solidFill>
                <a:latin typeface="+mj-lt"/>
              </a:rPr>
              <a:t>nature, </a:t>
            </a:r>
            <a:r>
              <a:rPr lang="it-IT" dirty="0">
                <a:solidFill>
                  <a:srgbClr val="000000"/>
                </a:solidFill>
                <a:latin typeface="+mj-lt"/>
              </a:rPr>
              <a:t>and </a:t>
            </a:r>
            <a:r>
              <a:rPr lang="it-IT" dirty="0" err="1">
                <a:solidFill>
                  <a:srgbClr val="000000"/>
                </a:solidFill>
                <a:latin typeface="+mj-lt"/>
              </a:rPr>
              <a:t>we</a:t>
            </a:r>
            <a:r>
              <a:rPr lang="it-IT" dirty="0">
                <a:solidFill>
                  <a:srgbClr val="000000"/>
                </a:solidFill>
                <a:latin typeface="+mj-lt"/>
              </a:rPr>
              <a:t> </a:t>
            </a:r>
            <a:r>
              <a:rPr lang="it-IT" dirty="0" err="1">
                <a:solidFill>
                  <a:srgbClr val="000000"/>
                </a:solidFill>
                <a:latin typeface="+mj-lt"/>
              </a:rPr>
              <a:t>only</a:t>
            </a:r>
            <a:r>
              <a:rPr lang="it-IT" dirty="0">
                <a:solidFill>
                  <a:srgbClr val="000000"/>
                </a:solidFill>
                <a:latin typeface="+mj-lt"/>
              </a:rPr>
              <a:t> </a:t>
            </a:r>
            <a:r>
              <a:rPr lang="it-IT" dirty="0" err="1">
                <a:solidFill>
                  <a:srgbClr val="000000"/>
                </a:solidFill>
                <a:latin typeface="+mj-lt"/>
              </a:rPr>
              <a:t>assimilated</a:t>
            </a:r>
            <a:r>
              <a:rPr lang="it-IT" dirty="0">
                <a:solidFill>
                  <a:srgbClr val="000000"/>
                </a:solidFill>
                <a:latin typeface="+mj-lt"/>
              </a:rPr>
              <a:t> </a:t>
            </a:r>
            <a:r>
              <a:rPr lang="it-IT" dirty="0" err="1" smtClean="0">
                <a:solidFill>
                  <a:srgbClr val="000000"/>
                </a:solidFill>
                <a:latin typeface="+mj-lt"/>
              </a:rPr>
              <a:t>floats</a:t>
            </a:r>
            <a:r>
              <a:rPr lang="it-IT" dirty="0" smtClean="0">
                <a:solidFill>
                  <a:srgbClr val="000000"/>
                </a:solidFill>
                <a:latin typeface="+mj-lt"/>
              </a:rPr>
              <a:t> </a:t>
            </a:r>
            <a:r>
              <a:rPr lang="it-IT" dirty="0" err="1">
                <a:solidFill>
                  <a:srgbClr val="000000"/>
                </a:solidFill>
                <a:latin typeface="+mj-lt"/>
              </a:rPr>
              <a:t>profiles</a:t>
            </a:r>
            <a:r>
              <a:rPr lang="it-IT" dirty="0">
                <a:solidFill>
                  <a:srgbClr val="000000"/>
                </a:solidFill>
                <a:latin typeface="+mj-lt"/>
              </a:rPr>
              <a:t>.</a:t>
            </a:r>
          </a:p>
          <a:p>
            <a:pPr>
              <a:buSzPct val="100000"/>
              <a:defRPr/>
            </a:pPr>
            <a:r>
              <a:rPr lang="it-IT" dirty="0" err="1" smtClean="0">
                <a:solidFill>
                  <a:srgbClr val="000000"/>
                </a:solidFill>
                <a:latin typeface="+mj-lt"/>
              </a:rPr>
              <a:t>Circulation</a:t>
            </a:r>
            <a:r>
              <a:rPr lang="it-IT" dirty="0" smtClean="0">
                <a:solidFill>
                  <a:srgbClr val="000000"/>
                </a:solidFill>
                <a:latin typeface="+mj-lt"/>
              </a:rPr>
              <a:t> </a:t>
            </a:r>
            <a:r>
              <a:rPr lang="it-IT" dirty="0" err="1">
                <a:solidFill>
                  <a:srgbClr val="000000"/>
                </a:solidFill>
                <a:latin typeface="+mj-lt"/>
              </a:rPr>
              <a:t>is</a:t>
            </a:r>
            <a:r>
              <a:rPr lang="it-IT" dirty="0">
                <a:solidFill>
                  <a:srgbClr val="000000"/>
                </a:solidFill>
                <a:latin typeface="+mj-lt"/>
              </a:rPr>
              <a:t> </a:t>
            </a:r>
            <a:r>
              <a:rPr lang="it-IT" dirty="0" err="1">
                <a:solidFill>
                  <a:srgbClr val="000000"/>
                </a:solidFill>
                <a:latin typeface="+mj-lt"/>
              </a:rPr>
              <a:t>correctly</a:t>
            </a:r>
            <a:r>
              <a:rPr lang="it-IT" dirty="0">
                <a:solidFill>
                  <a:srgbClr val="000000"/>
                </a:solidFill>
                <a:latin typeface="+mj-lt"/>
              </a:rPr>
              <a:t> </a:t>
            </a:r>
            <a:r>
              <a:rPr lang="it-IT" dirty="0" err="1">
                <a:solidFill>
                  <a:srgbClr val="000000"/>
                </a:solidFill>
                <a:latin typeface="+mj-lt"/>
              </a:rPr>
              <a:t>modified</a:t>
            </a:r>
            <a:r>
              <a:rPr lang="it-IT" dirty="0">
                <a:solidFill>
                  <a:srgbClr val="000000"/>
                </a:solidFill>
                <a:latin typeface="+mj-lt"/>
              </a:rPr>
              <a:t> in the </a:t>
            </a:r>
            <a:r>
              <a:rPr lang="it-IT" dirty="0" err="1">
                <a:solidFill>
                  <a:srgbClr val="000000"/>
                </a:solidFill>
                <a:latin typeface="+mj-lt"/>
              </a:rPr>
              <a:t>deepern</a:t>
            </a:r>
            <a:r>
              <a:rPr lang="it-IT" dirty="0">
                <a:solidFill>
                  <a:srgbClr val="000000"/>
                </a:solidFill>
                <a:latin typeface="+mj-lt"/>
              </a:rPr>
              <a:t> part, </a:t>
            </a:r>
            <a:r>
              <a:rPr lang="it-IT" dirty="0" err="1">
                <a:solidFill>
                  <a:srgbClr val="000000"/>
                </a:solidFill>
                <a:latin typeface="+mj-lt"/>
              </a:rPr>
              <a:t>not</a:t>
            </a:r>
            <a:r>
              <a:rPr lang="it-IT" dirty="0">
                <a:solidFill>
                  <a:srgbClr val="000000"/>
                </a:solidFill>
                <a:latin typeface="+mj-lt"/>
              </a:rPr>
              <a:t> in </a:t>
            </a:r>
            <a:r>
              <a:rPr lang="it-IT" dirty="0" err="1">
                <a:solidFill>
                  <a:srgbClr val="000000"/>
                </a:solidFill>
                <a:latin typeface="+mj-lt"/>
              </a:rPr>
              <a:t>shelf</a:t>
            </a:r>
            <a:r>
              <a:rPr lang="it-IT" dirty="0">
                <a:solidFill>
                  <a:srgbClr val="000000"/>
                </a:solidFill>
                <a:latin typeface="+mj-lt"/>
              </a:rPr>
              <a:t>/</a:t>
            </a:r>
            <a:r>
              <a:rPr lang="it-IT" dirty="0" err="1">
                <a:solidFill>
                  <a:srgbClr val="000000"/>
                </a:solidFill>
                <a:latin typeface="+mj-lt"/>
              </a:rPr>
              <a:t>coastal</a:t>
            </a:r>
            <a:r>
              <a:rPr lang="it-IT" dirty="0">
                <a:solidFill>
                  <a:srgbClr val="000000"/>
                </a:solidFill>
                <a:latin typeface="+mj-lt"/>
              </a:rPr>
              <a:t> area (</a:t>
            </a:r>
            <a:r>
              <a:rPr lang="it-IT" dirty="0" err="1" smtClean="0">
                <a:solidFill>
                  <a:srgbClr val="000000"/>
                </a:solidFill>
                <a:latin typeface="+mj-lt"/>
              </a:rPr>
              <a:t>where</a:t>
            </a:r>
            <a:r>
              <a:rPr lang="it-IT" dirty="0" smtClean="0">
                <a:solidFill>
                  <a:srgbClr val="000000"/>
                </a:solidFill>
                <a:latin typeface="+mj-lt"/>
              </a:rPr>
              <a:t> no </a:t>
            </a:r>
            <a:r>
              <a:rPr lang="it-IT" dirty="0" err="1" smtClean="0">
                <a:solidFill>
                  <a:srgbClr val="000000"/>
                </a:solidFill>
                <a:latin typeface="+mj-lt"/>
              </a:rPr>
              <a:t>such</a:t>
            </a:r>
            <a:r>
              <a:rPr lang="it-IT" dirty="0" smtClean="0">
                <a:solidFill>
                  <a:srgbClr val="000000"/>
                </a:solidFill>
                <a:latin typeface="+mj-lt"/>
              </a:rPr>
              <a:t> data </a:t>
            </a:r>
            <a:r>
              <a:rPr lang="it-IT" dirty="0" err="1" smtClean="0">
                <a:solidFill>
                  <a:srgbClr val="000000"/>
                </a:solidFill>
                <a:latin typeface="+mj-lt"/>
              </a:rPr>
              <a:t>were</a:t>
            </a:r>
            <a:r>
              <a:rPr lang="it-IT" dirty="0" smtClean="0">
                <a:solidFill>
                  <a:srgbClr val="000000"/>
                </a:solidFill>
                <a:latin typeface="+mj-lt"/>
              </a:rPr>
              <a:t> </a:t>
            </a:r>
            <a:r>
              <a:rPr lang="it-IT" dirty="0" err="1" smtClean="0">
                <a:solidFill>
                  <a:srgbClr val="000000"/>
                </a:solidFill>
                <a:latin typeface="+mj-lt"/>
              </a:rPr>
              <a:t>available</a:t>
            </a:r>
            <a:r>
              <a:rPr lang="it-IT" dirty="0" smtClean="0">
                <a:solidFill>
                  <a:srgbClr val="000000"/>
                </a:solidFill>
                <a:latin typeface="+mj-lt"/>
              </a:rPr>
              <a:t>)</a:t>
            </a:r>
            <a:r>
              <a:rPr lang="it-IT" dirty="0">
                <a:solidFill>
                  <a:srgbClr val="000000"/>
                </a:solidFill>
                <a:latin typeface="+mj-lt"/>
              </a:rPr>
              <a:t>. </a:t>
            </a:r>
          </a:p>
          <a:p>
            <a:pPr>
              <a:buSzPct val="100000"/>
              <a:defRPr/>
            </a:pPr>
            <a:endParaRPr lang="it-IT" dirty="0">
              <a:solidFill>
                <a:srgbClr val="000000"/>
              </a:solidFill>
              <a:latin typeface="+mj-lt"/>
            </a:endParaRPr>
          </a:p>
          <a:p>
            <a:pPr>
              <a:buSzPct val="100000"/>
              <a:defRPr/>
            </a:pPr>
            <a:endParaRPr lang="it-IT" dirty="0">
              <a:solidFill>
                <a:srgbClr val="000000"/>
              </a:solidFill>
              <a:latin typeface="+mj-lt"/>
            </a:endParaRPr>
          </a:p>
          <a:p>
            <a:pPr algn="ctr">
              <a:buSzPct val="100000"/>
              <a:defRPr/>
            </a:pPr>
            <a:endParaRPr lang="it-IT" sz="1600" b="1" dirty="0">
              <a:solidFill>
                <a:srgbClr val="000000"/>
              </a:solidFill>
              <a:latin typeface="Calibri" charset="0"/>
            </a:endParaRPr>
          </a:p>
        </p:txBody>
      </p:sp>
      <p:pic>
        <p:nvPicPr>
          <p:cNvPr id="9" name="Immagine 1" descr="romsda1.jpg"/>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3568" y="3501008"/>
            <a:ext cx="7923007"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ttangolo 9"/>
          <p:cNvSpPr/>
          <p:nvPr/>
        </p:nvSpPr>
        <p:spPr bwMode="auto">
          <a:xfrm>
            <a:off x="1291674" y="4005064"/>
            <a:ext cx="1157587" cy="471032"/>
          </a:xfrm>
          <a:prstGeom prst="rect">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charset="0"/>
              <a:buNone/>
              <a:tabLst/>
            </a:pPr>
            <a:endParaRPr kumimoji="0" lang="it-IT" sz="1800" b="0" i="0" u="none" strike="noStrike" cap="none" normalizeH="0" baseline="0">
              <a:ln>
                <a:noFill/>
              </a:ln>
              <a:solidFill>
                <a:schemeClr val="bg1"/>
              </a:solidFill>
              <a:effectLst/>
              <a:latin typeface="Arial" charset="0"/>
              <a:ea typeface="ＭＳ Ｐゴシック" charset="0"/>
              <a:cs typeface="Arial Unicode MS" charset="0"/>
            </a:endParaRPr>
          </a:p>
        </p:txBody>
      </p:sp>
      <p:sp>
        <p:nvSpPr>
          <p:cNvPr id="11" name="CasellaDiTesto 10"/>
          <p:cNvSpPr txBox="1">
            <a:spLocks noChangeArrowheads="1"/>
          </p:cNvSpPr>
          <p:nvPr/>
        </p:nvSpPr>
        <p:spPr bwMode="auto">
          <a:xfrm>
            <a:off x="6588224" y="3645024"/>
            <a:ext cx="15113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sz="2000" b="1" dirty="0">
                <a:solidFill>
                  <a:srgbClr val="000000"/>
                </a:solidFill>
              </a:rPr>
              <a:t>“nature” </a:t>
            </a:r>
            <a:r>
              <a:rPr lang="it-IT" sz="2000" b="1" dirty="0" err="1">
                <a:solidFill>
                  <a:srgbClr val="000000"/>
                </a:solidFill>
              </a:rPr>
              <a:t>run</a:t>
            </a:r>
            <a:endParaRPr lang="it-IT" sz="2000" b="1" dirty="0">
              <a:solidFill>
                <a:srgbClr val="000000"/>
              </a:solidFill>
            </a:endParaRPr>
          </a:p>
        </p:txBody>
      </p:sp>
      <p:sp>
        <p:nvSpPr>
          <p:cNvPr id="12" name="CasellaDiTesto 11"/>
          <p:cNvSpPr txBox="1">
            <a:spLocks noChangeArrowheads="1"/>
          </p:cNvSpPr>
          <p:nvPr/>
        </p:nvSpPr>
        <p:spPr bwMode="auto">
          <a:xfrm>
            <a:off x="2915816" y="3717032"/>
            <a:ext cx="1511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it-IT" sz="2000" b="1" dirty="0" smtClean="0">
                <a:solidFill>
                  <a:srgbClr val="000000"/>
                </a:solidFill>
              </a:rPr>
              <a:t>“best” DA</a:t>
            </a:r>
            <a:endParaRPr lang="it-IT" sz="2000" b="1" dirty="0">
              <a:solidFill>
                <a:srgbClr val="000000"/>
              </a:solidFill>
            </a:endParaRPr>
          </a:p>
        </p:txBody>
      </p:sp>
    </p:spTree>
    <p:extLst>
      <p:ext uri="{BB962C8B-B14F-4D97-AF65-F5344CB8AC3E}">
        <p14:creationId xmlns:p14="http://schemas.microsoft.com/office/powerpoint/2010/main" val="274270650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37"/>
          <p:cNvSpPr txBox="1">
            <a:spLocks noChangeArrowheads="1"/>
          </p:cNvSpPr>
          <p:nvPr/>
        </p:nvSpPr>
        <p:spPr bwMode="auto">
          <a:xfrm>
            <a:off x="3132138" y="250185"/>
            <a:ext cx="2951162" cy="576263"/>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a:buSzPct val="100000"/>
              <a:defRPr/>
            </a:pPr>
            <a:r>
              <a:rPr lang="it-IT" sz="2000" b="1" dirty="0" err="1" smtClean="0">
                <a:solidFill>
                  <a:srgbClr val="3333CC"/>
                </a:solidFill>
                <a:latin typeface="Times New Roman" charset="0"/>
                <a:cs typeface="ＭＳ Ｐゴシック" charset="0"/>
              </a:rPr>
              <a:t>Conclusions</a:t>
            </a:r>
            <a:endParaRPr lang="it-IT" sz="2000" b="1" dirty="0">
              <a:solidFill>
                <a:srgbClr val="3333CC"/>
              </a:solidFill>
              <a:latin typeface="Times New Roman" charset="0"/>
              <a:cs typeface="ＭＳ Ｐゴシック" charset="0"/>
            </a:endParaRPr>
          </a:p>
        </p:txBody>
      </p:sp>
      <p:sp>
        <p:nvSpPr>
          <p:cNvPr id="3" name="Text Box 3"/>
          <p:cNvSpPr txBox="1">
            <a:spLocks noChangeArrowheads="1"/>
          </p:cNvSpPr>
          <p:nvPr/>
        </p:nvSpPr>
        <p:spPr bwMode="auto">
          <a:xfrm>
            <a:off x="0" y="1571789"/>
            <a:ext cx="8892480" cy="5632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marL="580329" lvl="1" indent="-223204" algn="just">
              <a:spcBef>
                <a:spcPct val="50000"/>
              </a:spcBef>
              <a:buClr>
                <a:srgbClr val="0F6FC6"/>
              </a:buClr>
              <a:buSzPct val="85000"/>
              <a:buFont typeface="Wingdings 2"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sz="2000" dirty="0"/>
              <a:t>A new HF radar system is being implemented in Tuscany and in the bordering regions as part of a large scale radar network in the North-</a:t>
            </a:r>
            <a:r>
              <a:rPr lang="en-US" sz="2000" dirty="0" smtClean="0"/>
              <a:t>Western Mediterranean.</a:t>
            </a:r>
          </a:p>
          <a:p>
            <a:pPr marL="580329" lvl="1" indent="-223204" algn="just">
              <a:spcBef>
                <a:spcPct val="50000"/>
              </a:spcBef>
              <a:buClr>
                <a:srgbClr val="0F6FC6"/>
              </a:buClr>
              <a:buSzPct val="85000"/>
              <a:buFont typeface="Wingdings 2"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sz="2000" dirty="0"/>
              <a:t>Radar data is required by multiple users for different applications: from </a:t>
            </a:r>
            <a:r>
              <a:rPr lang="en-US" sz="2000" dirty="0" smtClean="0"/>
              <a:t>navigation (ship routing)  </a:t>
            </a:r>
            <a:r>
              <a:rPr lang="en-US" sz="2000" dirty="0"/>
              <a:t>to environmental </a:t>
            </a:r>
            <a:r>
              <a:rPr lang="en-US" sz="2000" dirty="0" smtClean="0"/>
              <a:t>monitoring.</a:t>
            </a:r>
          </a:p>
          <a:p>
            <a:pPr marL="580329" lvl="1" indent="-223204" algn="just">
              <a:spcBef>
                <a:spcPct val="50000"/>
              </a:spcBef>
              <a:buClr>
                <a:srgbClr val="0F6FC6"/>
              </a:buClr>
              <a:buSzPct val="85000"/>
              <a:buFont typeface="Wingdings 2"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sz="2000" dirty="0" smtClean="0"/>
              <a:t>It </a:t>
            </a:r>
            <a:r>
              <a:rPr lang="en-US" sz="2000" dirty="0"/>
              <a:t>is </a:t>
            </a:r>
            <a:r>
              <a:rPr lang="en-US" sz="2000" dirty="0" smtClean="0"/>
              <a:t>also necessary </a:t>
            </a:r>
            <a:r>
              <a:rPr lang="en-US" sz="2000" dirty="0"/>
              <a:t>to work </a:t>
            </a:r>
            <a:r>
              <a:rPr lang="en-US" sz="2000" dirty="0" smtClean="0"/>
              <a:t>with radars having </a:t>
            </a:r>
            <a:r>
              <a:rPr lang="en-US" sz="2000" dirty="0"/>
              <a:t>different </a:t>
            </a:r>
            <a:r>
              <a:rPr lang="en-US" sz="2000" dirty="0" smtClean="0"/>
              <a:t>frequencies</a:t>
            </a:r>
            <a:r>
              <a:rPr lang="en-US" sz="2000" dirty="0"/>
              <a:t>, coverage, </a:t>
            </a:r>
            <a:r>
              <a:rPr lang="en-US" sz="2000" dirty="0" smtClean="0"/>
              <a:t>resolutions</a:t>
            </a:r>
            <a:r>
              <a:rPr lang="en-US" sz="2000" dirty="0"/>
              <a:t>: </a:t>
            </a:r>
            <a:r>
              <a:rPr lang="en-US" sz="2000" dirty="0" smtClean="0"/>
              <a:t>they improve our knowledge </a:t>
            </a:r>
            <a:r>
              <a:rPr lang="en-US" sz="2000" dirty="0"/>
              <a:t>on coastal areas and allow many different </a:t>
            </a:r>
            <a:r>
              <a:rPr lang="en-US" sz="2000" dirty="0" smtClean="0"/>
              <a:t>applications</a:t>
            </a:r>
            <a:endParaRPr lang="en-US" sz="2000" dirty="0"/>
          </a:p>
          <a:p>
            <a:pPr marL="580329" lvl="1" indent="-223204" algn="just">
              <a:spcBef>
                <a:spcPct val="50000"/>
              </a:spcBef>
              <a:buClr>
                <a:srgbClr val="0F6FC6"/>
              </a:buClr>
              <a:buSzPct val="85000"/>
              <a:buFont typeface="Wingdings 2" charset="0"/>
              <a:buChar char=""/>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r>
              <a:rPr lang="en-US" sz="2000" dirty="0" smtClean="0"/>
              <a:t>Radar </a:t>
            </a:r>
            <a:r>
              <a:rPr lang="en-US" sz="2000" dirty="0"/>
              <a:t>data is part of a wider observation system and needs to be integrated with other in-situ information sources, as well as satellites. This integration is fundamental because it will allow us to reduce the uncertainties of our coastal forecasting systems.</a:t>
            </a:r>
          </a:p>
          <a:p>
            <a:pPr marL="357125" lvl="1">
              <a:spcBef>
                <a:spcPct val="50000"/>
              </a:spcBef>
              <a:buClr>
                <a:srgbClr val="0F6FC6"/>
              </a:buClr>
              <a:buSzPct val="85000"/>
              <a:tabLst>
                <a:tab pos="414726" algn="l"/>
                <a:tab pos="829452" algn="l"/>
                <a:tab pos="1244178" algn="l"/>
                <a:tab pos="1658904" algn="l"/>
                <a:tab pos="2073631" algn="l"/>
                <a:tab pos="2488357" algn="l"/>
                <a:tab pos="2903083" algn="l"/>
                <a:tab pos="3317809" algn="l"/>
                <a:tab pos="3732535" algn="l"/>
                <a:tab pos="4147261" algn="l"/>
                <a:tab pos="4561987" algn="l"/>
                <a:tab pos="4976713" algn="l"/>
                <a:tab pos="5391440" algn="l"/>
                <a:tab pos="5806166" algn="l"/>
                <a:tab pos="6220892" algn="l"/>
                <a:tab pos="6635618" algn="l"/>
                <a:tab pos="7050344" algn="l"/>
                <a:tab pos="7465070" algn="l"/>
                <a:tab pos="7879796" algn="l"/>
                <a:tab pos="8294522" algn="l"/>
              </a:tabLst>
              <a:defRPr/>
            </a:pPr>
            <a:endParaRPr lang="en-US" sz="2000" dirty="0">
              <a:solidFill>
                <a:schemeClr val="tx1"/>
              </a:solidFill>
            </a:endParaRPr>
          </a:p>
          <a:p>
            <a:pPr>
              <a:spcBef>
                <a:spcPct val="50000"/>
              </a:spcBef>
              <a:defRPr/>
            </a:pPr>
            <a:endParaRPr lang="it-IT" sz="2000" dirty="0">
              <a:solidFill>
                <a:schemeClr val="tx1"/>
              </a:solidFill>
              <a:latin typeface="Calibri" charset="0"/>
              <a:cs typeface="Arial Unicode MS" charset="0"/>
            </a:endParaRPr>
          </a:p>
          <a:p>
            <a:pPr>
              <a:spcBef>
                <a:spcPct val="50000"/>
              </a:spcBef>
              <a:defRPr/>
            </a:pPr>
            <a:endParaRPr lang="it-IT" sz="2000" dirty="0">
              <a:solidFill>
                <a:schemeClr val="tx1"/>
              </a:solidFill>
              <a:latin typeface="Calibri" charset="0"/>
              <a:cs typeface="Arial Unicode MS" charset="0"/>
            </a:endParaRPr>
          </a:p>
        </p:txBody>
      </p:sp>
    </p:spTree>
    <p:extLst>
      <p:ext uri="{BB962C8B-B14F-4D97-AF65-F5344CB8AC3E}">
        <p14:creationId xmlns:p14="http://schemas.microsoft.com/office/powerpoint/2010/main" val="358746033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Text Box 2">
            <a:extLst>
              <a:ext uri="{FF2B5EF4-FFF2-40B4-BE49-F238E27FC236}">
                <a16:creationId xmlns="" xmlns:a16="http://schemas.microsoft.com/office/drawing/2014/main" id="{2B1B5A6F-26B1-48E9-987B-90E60EAA8E84}"/>
              </a:ext>
            </a:extLst>
          </p:cNvPr>
          <p:cNvSpPr txBox="1">
            <a:spLocks noChangeArrowheads="1"/>
          </p:cNvSpPr>
          <p:nvPr/>
        </p:nvSpPr>
        <p:spPr bwMode="auto">
          <a:xfrm>
            <a:off x="3619500" y="5172075"/>
            <a:ext cx="16478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it-IT" sz="1200">
                <a:solidFill>
                  <a:schemeClr val="bg1"/>
                </a:solidFill>
                <a:latin typeface="Arial" charset="0"/>
                <a:ea typeface="ＭＳ Ｐゴシック" charset="0"/>
                <a:cs typeface="ＭＳ Ｐゴシック" charset="0"/>
              </a:rPr>
              <a:t>POSSIBLE ROUTES OF THE LAMMA GLIDER</a:t>
            </a:r>
          </a:p>
        </p:txBody>
      </p:sp>
      <p:sp>
        <p:nvSpPr>
          <p:cNvPr id="219139" name="Rectangle 3">
            <a:extLst>
              <a:ext uri="{FF2B5EF4-FFF2-40B4-BE49-F238E27FC236}">
                <a16:creationId xmlns="" xmlns:a16="http://schemas.microsoft.com/office/drawing/2014/main" id="{635EFA07-A360-436C-ADBE-9FC4A133034F}"/>
              </a:ext>
            </a:extLst>
          </p:cNvPr>
          <p:cNvSpPr>
            <a:spLocks noChangeArrowheads="1"/>
          </p:cNvSpPr>
          <p:nvPr/>
        </p:nvSpPr>
        <p:spPr bwMode="auto">
          <a:xfrm>
            <a:off x="-4794250" y="1500188"/>
            <a:ext cx="184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it-IT" altLang="en-US" sz="1800"/>
              <a:t/>
            </a:r>
            <a:br>
              <a:rPr lang="it-IT" altLang="en-US" sz="1800"/>
            </a:br>
            <a:endParaRPr lang="it-IT" altLang="en-US" sz="1800"/>
          </a:p>
        </p:txBody>
      </p:sp>
      <p:pic>
        <p:nvPicPr>
          <p:cNvPr id="52227" name="Picture 5">
            <a:extLst>
              <a:ext uri="{FF2B5EF4-FFF2-40B4-BE49-F238E27FC236}">
                <a16:creationId xmlns="" xmlns:a16="http://schemas.microsoft.com/office/drawing/2014/main" id="{CA4BC6F0-04F8-4CE4-9ECB-8045617F49D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11525" y="4105275"/>
            <a:ext cx="2120900" cy="850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pic>
        <p:nvPicPr>
          <p:cNvPr id="52228" name="Picture 7" descr="logo%20regione">
            <a:extLst>
              <a:ext uri="{FF2B5EF4-FFF2-40B4-BE49-F238E27FC236}">
                <a16:creationId xmlns="" xmlns:a16="http://schemas.microsoft.com/office/drawing/2014/main" id="{D869F1CB-B1E9-4815-80E7-A13AA19529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550" y="4141788"/>
            <a:ext cx="52070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Immagine 1">
            <a:extLst>
              <a:ext uri="{FF2B5EF4-FFF2-40B4-BE49-F238E27FC236}">
                <a16:creationId xmlns="" xmlns:a16="http://schemas.microsoft.com/office/drawing/2014/main" id="{A0C7C8E7-489C-43F3-9143-4CCF7BDB09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7398"/>
          <a:stretch>
            <a:fillRect/>
          </a:stretch>
        </p:blipFill>
        <p:spPr bwMode="auto">
          <a:xfrm>
            <a:off x="5983288" y="4471988"/>
            <a:ext cx="280670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30" name="Immagine 1">
            <a:extLst>
              <a:ext uri="{FF2B5EF4-FFF2-40B4-BE49-F238E27FC236}">
                <a16:creationId xmlns="" xmlns:a16="http://schemas.microsoft.com/office/drawing/2014/main" id="{9A008296-DB06-4EAB-B7CC-8BCA87D133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r="81100"/>
          <a:stretch>
            <a:fillRect/>
          </a:stretch>
        </p:blipFill>
        <p:spPr bwMode="auto">
          <a:xfrm>
            <a:off x="6696075" y="4141788"/>
            <a:ext cx="7318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9146" name="Text Box 10">
            <a:extLst>
              <a:ext uri="{FF2B5EF4-FFF2-40B4-BE49-F238E27FC236}">
                <a16:creationId xmlns="" xmlns:a16="http://schemas.microsoft.com/office/drawing/2014/main" id="{8189A6F7-1BB8-4B98-93D9-49BCF50F999B}"/>
              </a:ext>
            </a:extLst>
          </p:cNvPr>
          <p:cNvSpPr txBox="1">
            <a:spLocks noChangeArrowheads="1"/>
          </p:cNvSpPr>
          <p:nvPr/>
        </p:nvSpPr>
        <p:spPr bwMode="auto">
          <a:xfrm>
            <a:off x="1801813" y="2474009"/>
            <a:ext cx="577464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a:spcBef>
                <a:spcPct val="50000"/>
              </a:spcBef>
              <a:defRPr/>
            </a:pPr>
            <a:r>
              <a:rPr lang="it-IT" sz="3600" dirty="0" err="1" smtClean="0">
                <a:latin typeface="Times New Roman" charset="0"/>
                <a:ea typeface="ＭＳ Ｐゴシック" charset="0"/>
                <a:cs typeface="ＭＳ Ｐゴシック" charset="0"/>
              </a:rPr>
              <a:t>Thanks</a:t>
            </a:r>
            <a:r>
              <a:rPr lang="it-IT" sz="3600" dirty="0" smtClean="0">
                <a:latin typeface="Times New Roman" charset="0"/>
                <a:ea typeface="ＭＳ Ｐゴシック" charset="0"/>
                <a:cs typeface="ＭＳ Ｐゴシック" charset="0"/>
              </a:rPr>
              <a:t>!</a:t>
            </a:r>
            <a:endParaRPr lang="it-IT" sz="3600" dirty="0">
              <a:latin typeface="Times New Roman" charset="0"/>
              <a:ea typeface="ＭＳ Ｐゴシック" charset="0"/>
              <a:cs typeface="ＭＳ Ｐゴシック" charset="0"/>
            </a:endParaRPr>
          </a:p>
        </p:txBody>
      </p:sp>
      <p:pic>
        <p:nvPicPr>
          <p:cNvPr id="10" name="Immagine 9" descr="Schermata 2017-09-26 alle 07.04.05.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9156" y="334430"/>
            <a:ext cx="3964843" cy="1269641"/>
          </a:xfrm>
          <a:prstGeom prst="rect">
            <a:avLst/>
          </a:prstGeom>
        </p:spPr>
      </p:pic>
      <p:pic>
        <p:nvPicPr>
          <p:cNvPr id="11" name="Immagine 10" descr="Schermata 2017-09-25 alle 23.16.11.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71550" y="542402"/>
            <a:ext cx="2462212" cy="957786"/>
          </a:xfrm>
          <a:prstGeom prst="rect">
            <a:avLst/>
          </a:prstGeom>
        </p:spPr>
      </p:pic>
    </p:spTree>
    <p:extLst>
      <p:ext uri="{BB962C8B-B14F-4D97-AF65-F5344CB8AC3E}">
        <p14:creationId xmlns:p14="http://schemas.microsoft.com/office/powerpoint/2010/main" val="2593818108"/>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0178" name="Titolo 1"/>
          <p:cNvSpPr>
            <a:spLocks/>
          </p:cNvSpPr>
          <p:nvPr/>
        </p:nvSpPr>
        <p:spPr bwMode="auto">
          <a:xfrm>
            <a:off x="457200" y="249238"/>
            <a:ext cx="8229600" cy="655637"/>
          </a:xfrm>
          <a:prstGeom prst="rect">
            <a:avLst/>
          </a:prstGeom>
          <a:noFill/>
          <a:ln w="9525">
            <a:noFill/>
            <a:miter lim="800000"/>
            <a:headEnd/>
            <a:tailEnd/>
          </a:ln>
        </p:spPr>
        <p:txBody>
          <a:bodyPr/>
          <a:lstStyle/>
          <a:p>
            <a:pPr algn="ctr"/>
            <a:r>
              <a:rPr lang="en-GB" sz="4400" b="1">
                <a:solidFill>
                  <a:srgbClr val="CC3300"/>
                </a:solidFill>
                <a:effectLst>
                  <a:outerShdw blurRad="38100" dist="38100" dir="2700000" algn="tl">
                    <a:srgbClr val="C0C0C0"/>
                  </a:outerShdw>
                </a:effectLst>
                <a:latin typeface="Calibri" pitchFamily="34" charset="0"/>
              </a:rPr>
              <a:t>PROFUMO</a:t>
            </a:r>
          </a:p>
        </p:txBody>
      </p:sp>
      <p:pic>
        <p:nvPicPr>
          <p:cNvPr id="50179" name="Picture 2" descr="N:\Alive Lavoro\Proposte\Proposte ESA\IAP\PROFUMO\Full Proposal Final\Logo2.png"/>
          <p:cNvPicPr>
            <a:picLocks noGrp="1" noChangeAspect="1" noChangeArrowheads="1"/>
          </p:cNvPicPr>
          <p:nvPr>
            <p:ph idx="4294967295"/>
          </p:nvPr>
        </p:nvPicPr>
        <p:blipFill>
          <a:blip r:embed="rId2"/>
          <a:srcRect/>
          <a:stretch>
            <a:fillRect/>
          </a:stretch>
        </p:blipFill>
        <p:spPr bwMode="auto">
          <a:xfrm>
            <a:off x="3873500" y="1158875"/>
            <a:ext cx="1443038" cy="939800"/>
          </a:xfrm>
          <a:prstGeom prst="rect">
            <a:avLst/>
          </a:prstGeom>
          <a:noFill/>
          <a:ln>
            <a:miter lim="800000"/>
            <a:headEnd/>
            <a:tailEnd/>
          </a:ln>
        </p:spPr>
      </p:pic>
      <p:sp>
        <p:nvSpPr>
          <p:cNvPr id="50204" name="Text Box 28"/>
          <p:cNvSpPr txBox="1">
            <a:spLocks noChangeArrowheads="1"/>
          </p:cNvSpPr>
          <p:nvPr/>
        </p:nvSpPr>
        <p:spPr bwMode="auto">
          <a:xfrm>
            <a:off x="1558925" y="2414588"/>
            <a:ext cx="6297613" cy="457200"/>
          </a:xfrm>
          <a:prstGeom prst="rect">
            <a:avLst/>
          </a:prstGeom>
          <a:noFill/>
          <a:ln w="9525">
            <a:noFill/>
            <a:miter lim="800000"/>
            <a:headEnd/>
            <a:tailEnd/>
          </a:ln>
          <a:effectLst/>
        </p:spPr>
        <p:txBody>
          <a:bodyPr wrap="none">
            <a:spAutoFit/>
          </a:bodyPr>
          <a:lstStyle/>
          <a:p>
            <a:pPr defTabSz="914400"/>
            <a:r>
              <a:rPr lang="en-GB" sz="2400" b="1">
                <a:solidFill>
                  <a:schemeClr val="tx2"/>
                </a:solidFill>
              </a:rPr>
              <a:t>ESA ARTES 20 IAP Demonstration Project</a:t>
            </a:r>
          </a:p>
        </p:txBody>
      </p:sp>
      <p:pic>
        <p:nvPicPr>
          <p:cNvPr id="50206" name="Picture 30"/>
          <p:cNvPicPr>
            <a:picLocks noChangeAspect="1" noChangeArrowheads="1"/>
          </p:cNvPicPr>
          <p:nvPr/>
        </p:nvPicPr>
        <p:blipFill>
          <a:blip r:embed="rId3"/>
          <a:srcRect/>
          <a:stretch>
            <a:fillRect/>
          </a:stretch>
        </p:blipFill>
        <p:spPr bwMode="auto">
          <a:xfrm>
            <a:off x="2019300" y="3048000"/>
            <a:ext cx="5410200" cy="1219200"/>
          </a:xfrm>
          <a:prstGeom prst="rect">
            <a:avLst/>
          </a:prstGeom>
          <a:noFill/>
          <a:ln w="9525">
            <a:noFill/>
            <a:miter lim="800000"/>
            <a:headEnd/>
            <a:tailEnd/>
          </a:ln>
          <a:effectLst/>
        </p:spPr>
      </p:pic>
      <p:pic>
        <p:nvPicPr>
          <p:cNvPr id="50207" name="Picture 31"/>
          <p:cNvPicPr>
            <a:picLocks noChangeAspect="1" noChangeArrowheads="1"/>
          </p:cNvPicPr>
          <p:nvPr/>
        </p:nvPicPr>
        <p:blipFill>
          <a:blip r:embed="rId4"/>
          <a:srcRect/>
          <a:stretch>
            <a:fillRect/>
          </a:stretch>
        </p:blipFill>
        <p:spPr bwMode="auto">
          <a:xfrm>
            <a:off x="904875" y="4165600"/>
            <a:ext cx="7334250" cy="1981200"/>
          </a:xfrm>
          <a:prstGeom prst="rect">
            <a:avLst/>
          </a:prstGeom>
          <a:noFill/>
          <a:ln w="9525">
            <a:noFill/>
            <a:miter lim="800000"/>
            <a:headEnd/>
            <a:tailEnd/>
          </a:ln>
          <a:effectLst/>
        </p:spPr>
      </p:pic>
    </p:spTree>
    <p:extLst>
      <p:ext uri="{BB962C8B-B14F-4D97-AF65-F5344CB8AC3E}">
        <p14:creationId xmlns:p14="http://schemas.microsoft.com/office/powerpoint/2010/main" val="440890352"/>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2546" name="Text Box 3"/>
          <p:cNvSpPr txBox="1">
            <a:spLocks noChangeArrowheads="1"/>
          </p:cNvSpPr>
          <p:nvPr/>
        </p:nvSpPr>
        <p:spPr bwMode="auto">
          <a:xfrm>
            <a:off x="682625" y="5622925"/>
            <a:ext cx="5632450" cy="519113"/>
          </a:xfrm>
          <a:prstGeom prst="rect">
            <a:avLst/>
          </a:prstGeom>
          <a:noFill/>
          <a:ln w="9525">
            <a:noFill/>
            <a:miter lim="800000"/>
            <a:headEnd/>
            <a:tailEnd/>
          </a:ln>
        </p:spPr>
        <p:txBody>
          <a:bodyPr>
            <a:spAutoFit/>
          </a:bodyPr>
          <a:lstStyle/>
          <a:p>
            <a:pPr defTabSz="914400"/>
            <a:r>
              <a:rPr lang="ja-JP" altLang="en-GB" sz="2800" b="1">
                <a:solidFill>
                  <a:srgbClr val="336699"/>
                </a:solidFill>
                <a:cs typeface="ＭＳ Ｐゴシック"/>
              </a:rPr>
              <a:t>“</a:t>
            </a:r>
            <a:r>
              <a:rPr lang="en-GB" altLang="ja-JP" sz="2800" b="1" i="1">
                <a:solidFill>
                  <a:srgbClr val="336699"/>
                </a:solidFill>
                <a:cs typeface="ＭＳ Ｐゴシック"/>
              </a:rPr>
              <a:t>Many a little makes a mickle</a:t>
            </a:r>
            <a:r>
              <a:rPr lang="ja-JP" altLang="en-GB" sz="2800" b="1">
                <a:solidFill>
                  <a:srgbClr val="336699"/>
                </a:solidFill>
                <a:cs typeface="ＭＳ Ｐゴシック"/>
              </a:rPr>
              <a:t>”</a:t>
            </a:r>
            <a:endParaRPr lang="en-GB" sz="2800" b="1">
              <a:solidFill>
                <a:srgbClr val="336699"/>
              </a:solidFill>
              <a:ea typeface="ＭＳ Ｐゴシック"/>
              <a:cs typeface="ＭＳ Ｐゴシック"/>
            </a:endParaRPr>
          </a:p>
        </p:txBody>
      </p:sp>
      <p:sp>
        <p:nvSpPr>
          <p:cNvPr id="31749" name="Titolo 1"/>
          <p:cNvSpPr>
            <a:spLocks/>
          </p:cNvSpPr>
          <p:nvPr/>
        </p:nvSpPr>
        <p:spPr bwMode="auto">
          <a:xfrm>
            <a:off x="682625" y="512763"/>
            <a:ext cx="8229600" cy="655637"/>
          </a:xfrm>
          <a:prstGeom prst="rect">
            <a:avLst/>
          </a:prstGeom>
          <a:noFill/>
          <a:ln w="9525">
            <a:noFill/>
            <a:miter lim="800000"/>
            <a:headEnd/>
            <a:tailEnd/>
          </a:ln>
        </p:spPr>
        <p:txBody>
          <a:bodyPr/>
          <a:lstStyle/>
          <a:p>
            <a:pPr algn="ctr"/>
            <a:r>
              <a:rPr lang="en-GB" sz="3600" b="1">
                <a:solidFill>
                  <a:schemeClr val="accent1"/>
                </a:solidFill>
                <a:latin typeface="Calibri" pitchFamily="34" charset="0"/>
              </a:rPr>
              <a:t>Cooperative measurements</a:t>
            </a:r>
          </a:p>
        </p:txBody>
      </p:sp>
      <p:pic>
        <p:nvPicPr>
          <p:cNvPr id="31765" name="Picture 21"/>
          <p:cNvPicPr>
            <a:picLocks noChangeAspect="1" noChangeArrowheads="1"/>
          </p:cNvPicPr>
          <p:nvPr/>
        </p:nvPicPr>
        <p:blipFill>
          <a:blip r:embed="rId2"/>
          <a:srcRect/>
          <a:stretch>
            <a:fillRect/>
          </a:stretch>
        </p:blipFill>
        <p:spPr bwMode="auto">
          <a:xfrm>
            <a:off x="1187450" y="1422400"/>
            <a:ext cx="7158038" cy="3851275"/>
          </a:xfrm>
          <a:prstGeom prst="rect">
            <a:avLst/>
          </a:prstGeom>
          <a:noFill/>
          <a:ln w="9525">
            <a:noFill/>
            <a:miter lim="800000"/>
            <a:headEnd/>
            <a:tailEnd/>
          </a:ln>
          <a:effectLst/>
        </p:spPr>
      </p:pic>
    </p:spTree>
    <p:extLst>
      <p:ext uri="{BB962C8B-B14F-4D97-AF65-F5344CB8AC3E}">
        <p14:creationId xmlns:p14="http://schemas.microsoft.com/office/powerpoint/2010/main" val="51685359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22546"/>
                                        </p:tgtEl>
                                        <p:attrNameLst>
                                          <p:attrName>style.visibility</p:attrName>
                                        </p:attrNameLst>
                                      </p:cBhvr>
                                      <p:to>
                                        <p:strVal val="visible"/>
                                      </p:to>
                                    </p:set>
                                    <p:animEffect transition="in" filter="strips(downRight)">
                                      <p:cBhvr>
                                        <p:cTn id="7" dur="500"/>
                                        <p:tgtEl>
                                          <p:spTgt spid="225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6" grpId="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2" name="Immagine 21" descr="Marittimo_area.jpg"/>
          <p:cNvPicPr>
            <a:picLocks noChangeAspect="1"/>
          </p:cNvPicPr>
          <p:nvPr/>
        </p:nvPicPr>
        <p:blipFill rotWithShape="1">
          <a:blip r:embed="rId2">
            <a:extLst>
              <a:ext uri="{28A0092B-C50C-407E-A947-70E740481C1C}">
                <a14:useLocalDpi xmlns:a14="http://schemas.microsoft.com/office/drawing/2010/main" val="0"/>
              </a:ext>
            </a:extLst>
          </a:blip>
          <a:srcRect l="28840" r="16213" b="8481"/>
          <a:stretch/>
        </p:blipFill>
        <p:spPr>
          <a:xfrm>
            <a:off x="1040492" y="-317334"/>
            <a:ext cx="6556790" cy="6807034"/>
          </a:xfrm>
          <a:prstGeom prst="rect">
            <a:avLst/>
          </a:prstGeom>
        </p:spPr>
      </p:pic>
      <p:sp>
        <p:nvSpPr>
          <p:cNvPr id="10" name="Ovale 9"/>
          <p:cNvSpPr/>
          <p:nvPr/>
        </p:nvSpPr>
        <p:spPr>
          <a:xfrm>
            <a:off x="4059759" y="3358738"/>
            <a:ext cx="777253" cy="728652"/>
          </a:xfrm>
          <a:prstGeom prst="ellipse">
            <a:avLst/>
          </a:prstGeom>
          <a:solidFill>
            <a:schemeClr val="bg1">
              <a:alpha val="16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ln>
                <a:solidFill>
                  <a:schemeClr val="bg1"/>
                </a:solidFill>
              </a:ln>
              <a:solidFill>
                <a:schemeClr val="bg1"/>
              </a:solidFill>
            </a:endParaRPr>
          </a:p>
        </p:txBody>
      </p:sp>
      <p:cxnSp>
        <p:nvCxnSpPr>
          <p:cNvPr id="15" name="Connettore 2 14"/>
          <p:cNvCxnSpPr/>
          <p:nvPr/>
        </p:nvCxnSpPr>
        <p:spPr>
          <a:xfrm flipH="1" flipV="1">
            <a:off x="5843277" y="2349662"/>
            <a:ext cx="201253" cy="208187"/>
          </a:xfrm>
          <a:prstGeom prst="straightConnector1">
            <a:avLst/>
          </a:prstGeom>
          <a:ln>
            <a:solidFill>
              <a:srgbClr val="FFFFFF"/>
            </a:solidFill>
            <a:tailEnd type="arrow"/>
          </a:ln>
        </p:spPr>
        <p:style>
          <a:lnRef idx="2">
            <a:schemeClr val="accent1"/>
          </a:lnRef>
          <a:fillRef idx="0">
            <a:schemeClr val="accent1"/>
          </a:fillRef>
          <a:effectRef idx="1">
            <a:schemeClr val="accent1"/>
          </a:effectRef>
          <a:fontRef idx="minor">
            <a:schemeClr val="tx1"/>
          </a:fontRef>
        </p:style>
      </p:cxnSp>
      <p:cxnSp>
        <p:nvCxnSpPr>
          <p:cNvPr id="16" name="Connettore 2 15"/>
          <p:cNvCxnSpPr/>
          <p:nvPr/>
        </p:nvCxnSpPr>
        <p:spPr>
          <a:xfrm flipH="1" flipV="1">
            <a:off x="5329185" y="1724833"/>
            <a:ext cx="201253" cy="208187"/>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cxnSp>
        <p:nvCxnSpPr>
          <p:cNvPr id="18" name="Connettore 2 17"/>
          <p:cNvCxnSpPr/>
          <p:nvPr/>
        </p:nvCxnSpPr>
        <p:spPr>
          <a:xfrm flipH="1" flipV="1">
            <a:off x="4837012" y="1801438"/>
            <a:ext cx="69398" cy="599643"/>
          </a:xfrm>
          <a:prstGeom prst="straightConnector1">
            <a:avLst/>
          </a:prstGeom>
          <a:ln>
            <a:solidFill>
              <a:srgbClr val="FFFFFF"/>
            </a:solidFill>
            <a:tailEnd type="arrow"/>
          </a:ln>
        </p:spPr>
        <p:style>
          <a:lnRef idx="2">
            <a:schemeClr val="accent1"/>
          </a:lnRef>
          <a:fillRef idx="0">
            <a:schemeClr val="accent1"/>
          </a:fillRef>
          <a:effectRef idx="1">
            <a:schemeClr val="accent1"/>
          </a:effectRef>
          <a:fontRef idx="minor">
            <a:schemeClr val="tx1"/>
          </a:fontRef>
        </p:style>
      </p:cxnSp>
      <p:sp>
        <p:nvSpPr>
          <p:cNvPr id="20" name="Figura a mano libera 19"/>
          <p:cNvSpPr/>
          <p:nvPr/>
        </p:nvSpPr>
        <p:spPr>
          <a:xfrm>
            <a:off x="4753455" y="675217"/>
            <a:ext cx="499663" cy="204088"/>
          </a:xfrm>
          <a:custGeom>
            <a:avLst/>
            <a:gdLst>
              <a:gd name="connsiteX0" fmla="*/ 437205 w 437205"/>
              <a:gd name="connsiteY0" fmla="*/ 225663 h 225663"/>
              <a:gd name="connsiteX1" fmla="*/ 229012 w 437205"/>
              <a:gd name="connsiteY1" fmla="*/ 52175 h 225663"/>
              <a:gd name="connsiteX2" fmla="*/ 41639 w 437205"/>
              <a:gd name="connsiteY2" fmla="*/ 3598 h 225663"/>
              <a:gd name="connsiteX3" fmla="*/ 0 w 437205"/>
              <a:gd name="connsiteY3" fmla="*/ 3598 h 225663"/>
            </a:gdLst>
            <a:ahLst/>
            <a:cxnLst>
              <a:cxn ang="0">
                <a:pos x="connsiteX0" y="connsiteY0"/>
              </a:cxn>
              <a:cxn ang="0">
                <a:pos x="connsiteX1" y="connsiteY1"/>
              </a:cxn>
              <a:cxn ang="0">
                <a:pos x="connsiteX2" y="connsiteY2"/>
              </a:cxn>
              <a:cxn ang="0">
                <a:pos x="connsiteX3" y="connsiteY3"/>
              </a:cxn>
            </a:cxnLst>
            <a:rect l="l" t="t" r="r" b="b"/>
            <a:pathLst>
              <a:path w="437205" h="225663">
                <a:moveTo>
                  <a:pt x="437205" y="225663"/>
                </a:moveTo>
                <a:cubicBezTo>
                  <a:pt x="366072" y="157424"/>
                  <a:pt x="294940" y="89186"/>
                  <a:pt x="229012" y="52175"/>
                </a:cubicBezTo>
                <a:cubicBezTo>
                  <a:pt x="163084" y="15164"/>
                  <a:pt x="79808" y="11694"/>
                  <a:pt x="41639" y="3598"/>
                </a:cubicBezTo>
                <a:cubicBezTo>
                  <a:pt x="3470" y="-4498"/>
                  <a:pt x="0" y="3598"/>
                  <a:pt x="0" y="3598"/>
                </a:cubicBezTo>
              </a:path>
            </a:pathLst>
          </a:custGeom>
          <a:ln>
            <a:solidFill>
              <a:srgbClr val="FFFFFF"/>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p>
        </p:txBody>
      </p:sp>
      <p:sp>
        <p:nvSpPr>
          <p:cNvPr id="24" name="Figura a mano libera 23"/>
          <p:cNvSpPr/>
          <p:nvPr/>
        </p:nvSpPr>
        <p:spPr>
          <a:xfrm>
            <a:off x="1743684" y="867442"/>
            <a:ext cx="1885810" cy="1482220"/>
          </a:xfrm>
          <a:custGeom>
            <a:avLst/>
            <a:gdLst>
              <a:gd name="connsiteX0" fmla="*/ 0 w 1158940"/>
              <a:gd name="connsiteY0" fmla="*/ 957657 h 957657"/>
              <a:gd name="connsiteX1" fmla="*/ 319229 w 1158940"/>
              <a:gd name="connsiteY1" fmla="*/ 464949 h 957657"/>
              <a:gd name="connsiteX2" fmla="*/ 818892 w 1158940"/>
              <a:gd name="connsiteY2" fmla="*/ 152670 h 957657"/>
              <a:gd name="connsiteX3" fmla="*/ 1158940 w 1158940"/>
              <a:gd name="connsiteY3" fmla="*/ 0 h 957657"/>
              <a:gd name="connsiteX4" fmla="*/ 1158940 w 1158940"/>
              <a:gd name="connsiteY4" fmla="*/ 0 h 9576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8940" h="957657">
                <a:moveTo>
                  <a:pt x="0" y="957657"/>
                </a:moveTo>
                <a:cubicBezTo>
                  <a:pt x="91373" y="778385"/>
                  <a:pt x="182747" y="599113"/>
                  <a:pt x="319229" y="464949"/>
                </a:cubicBezTo>
                <a:cubicBezTo>
                  <a:pt x="455711" y="330785"/>
                  <a:pt x="678940" y="230161"/>
                  <a:pt x="818892" y="152670"/>
                </a:cubicBezTo>
                <a:cubicBezTo>
                  <a:pt x="958844" y="75179"/>
                  <a:pt x="1158940" y="0"/>
                  <a:pt x="1158940" y="0"/>
                </a:cubicBezTo>
                <a:lnTo>
                  <a:pt x="1158940" y="0"/>
                </a:lnTo>
              </a:path>
            </a:pathLst>
          </a:custGeom>
          <a:ln>
            <a:solidFill>
              <a:schemeClr val="bg1"/>
            </a:solidFill>
            <a:headEnd type="none"/>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it-IT">
              <a:solidFill>
                <a:schemeClr val="bg1"/>
              </a:solidFill>
            </a:endParaRPr>
          </a:p>
        </p:txBody>
      </p:sp>
      <p:sp>
        <p:nvSpPr>
          <p:cNvPr id="9" name="Titolo 1"/>
          <p:cNvSpPr>
            <a:spLocks noGrp="1"/>
          </p:cNvSpPr>
          <p:nvPr>
            <p:ph type="ctrTitle"/>
          </p:nvPr>
        </p:nvSpPr>
        <p:spPr>
          <a:xfrm>
            <a:off x="-221519" y="-161674"/>
            <a:ext cx="5270739" cy="1104892"/>
          </a:xfrm>
        </p:spPr>
        <p:txBody>
          <a:bodyPr>
            <a:normAutofit/>
          </a:bodyPr>
          <a:lstStyle/>
          <a:p>
            <a:r>
              <a:rPr lang="it-IT" sz="2800" dirty="0">
                <a:solidFill>
                  <a:srgbClr val="FFFFFF"/>
                </a:solidFill>
                <a:latin typeface="Arial"/>
                <a:cs typeface="Arial"/>
              </a:rPr>
              <a:t>SICOMAR</a:t>
            </a:r>
            <a:r>
              <a:rPr lang="it-IT" sz="2800" dirty="0">
                <a:solidFill>
                  <a:srgbClr val="FFFFFF"/>
                </a:solidFill>
              </a:rPr>
              <a:t> </a:t>
            </a:r>
            <a:r>
              <a:rPr lang="it-IT" sz="1600" dirty="0">
                <a:solidFill>
                  <a:srgbClr val="FFFFFF"/>
                </a:solidFill>
                <a:latin typeface="Lucida Handwriting"/>
                <a:cs typeface="Lucida Handwriting"/>
              </a:rPr>
              <a:t>plus</a:t>
            </a:r>
          </a:p>
        </p:txBody>
      </p:sp>
      <p:sp>
        <p:nvSpPr>
          <p:cNvPr id="2" name="CasellaDiTesto 1"/>
          <p:cNvSpPr txBox="1"/>
          <p:nvPr/>
        </p:nvSpPr>
        <p:spPr>
          <a:xfrm>
            <a:off x="2739410" y="3502369"/>
            <a:ext cx="1405844" cy="646331"/>
          </a:xfrm>
          <a:prstGeom prst="rect">
            <a:avLst/>
          </a:prstGeom>
          <a:noFill/>
        </p:spPr>
        <p:txBody>
          <a:bodyPr wrap="square" rtlCol="0">
            <a:spAutoFit/>
          </a:bodyPr>
          <a:lstStyle/>
          <a:p>
            <a:r>
              <a:rPr lang="it-IT" sz="900" dirty="0">
                <a:solidFill>
                  <a:schemeClr val="bg1"/>
                </a:solidFill>
              </a:rPr>
              <a:t>Sviluppare un avanzato sistema di monitoraggio dello stato del mare  per le aree marine pericolose</a:t>
            </a:r>
          </a:p>
        </p:txBody>
      </p:sp>
      <p:sp>
        <p:nvSpPr>
          <p:cNvPr id="11" name="Ovale 10"/>
          <p:cNvSpPr/>
          <p:nvPr/>
        </p:nvSpPr>
        <p:spPr>
          <a:xfrm>
            <a:off x="4906410" y="2148108"/>
            <a:ext cx="1257964" cy="1040996"/>
          </a:xfrm>
          <a:prstGeom prst="ellipse">
            <a:avLst/>
          </a:prstGeom>
          <a:solidFill>
            <a:schemeClr val="bg1">
              <a:alpha val="16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ln>
                <a:solidFill>
                  <a:schemeClr val="bg1"/>
                </a:solidFill>
              </a:ln>
              <a:solidFill>
                <a:schemeClr val="bg1"/>
              </a:solidFill>
            </a:endParaRPr>
          </a:p>
        </p:txBody>
      </p:sp>
      <p:sp>
        <p:nvSpPr>
          <p:cNvPr id="12" name="CasellaDiTesto 11"/>
          <p:cNvSpPr txBox="1"/>
          <p:nvPr/>
        </p:nvSpPr>
        <p:spPr>
          <a:xfrm>
            <a:off x="2475358" y="2506404"/>
            <a:ext cx="1222923" cy="646331"/>
          </a:xfrm>
          <a:prstGeom prst="rect">
            <a:avLst/>
          </a:prstGeom>
          <a:noFill/>
        </p:spPr>
        <p:txBody>
          <a:bodyPr wrap="square" rtlCol="0">
            <a:spAutoFit/>
          </a:bodyPr>
          <a:lstStyle/>
          <a:p>
            <a:r>
              <a:rPr lang="it-IT" sz="900" dirty="0">
                <a:solidFill>
                  <a:schemeClr val="bg1"/>
                </a:solidFill>
              </a:rPr>
              <a:t> Sviluppare nuovi servizi per la programmazione di rotte più sicure</a:t>
            </a:r>
          </a:p>
        </p:txBody>
      </p:sp>
      <p:sp>
        <p:nvSpPr>
          <p:cNvPr id="13" name="Ovale 12"/>
          <p:cNvSpPr/>
          <p:nvPr/>
        </p:nvSpPr>
        <p:spPr>
          <a:xfrm>
            <a:off x="3629494" y="128421"/>
            <a:ext cx="1192625" cy="604524"/>
          </a:xfrm>
          <a:prstGeom prst="ellipse">
            <a:avLst/>
          </a:prstGeom>
          <a:solidFill>
            <a:schemeClr val="bg1">
              <a:alpha val="16000"/>
            </a:schemeClr>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ln>
                <a:solidFill>
                  <a:schemeClr val="bg1"/>
                </a:solidFill>
              </a:ln>
              <a:solidFill>
                <a:schemeClr val="bg1"/>
              </a:solidFill>
            </a:endParaRPr>
          </a:p>
        </p:txBody>
      </p:sp>
      <p:sp>
        <p:nvSpPr>
          <p:cNvPr id="14" name="CasellaDiTesto 13"/>
          <p:cNvSpPr txBox="1"/>
          <p:nvPr/>
        </p:nvSpPr>
        <p:spPr>
          <a:xfrm>
            <a:off x="4005660" y="756199"/>
            <a:ext cx="1325772" cy="923330"/>
          </a:xfrm>
          <a:prstGeom prst="rect">
            <a:avLst/>
          </a:prstGeom>
          <a:noFill/>
        </p:spPr>
        <p:txBody>
          <a:bodyPr wrap="square" rtlCol="0">
            <a:spAutoFit/>
          </a:bodyPr>
          <a:lstStyle/>
          <a:p>
            <a:r>
              <a:rPr lang="it-IT" sz="900" dirty="0">
                <a:solidFill>
                  <a:schemeClr val="bg1"/>
                </a:solidFill>
              </a:rPr>
              <a:t> Ridurre l’incertezza dei sistemi previsionali meteorologici, meteomarini ed oceanografici nello spazio di cooperazione</a:t>
            </a:r>
          </a:p>
        </p:txBody>
      </p:sp>
      <p:sp>
        <p:nvSpPr>
          <p:cNvPr id="17" name="CasellaDiTesto 16"/>
          <p:cNvSpPr txBox="1"/>
          <p:nvPr/>
        </p:nvSpPr>
        <p:spPr>
          <a:xfrm>
            <a:off x="2183289" y="1493979"/>
            <a:ext cx="1222923" cy="784830"/>
          </a:xfrm>
          <a:prstGeom prst="rect">
            <a:avLst/>
          </a:prstGeom>
          <a:noFill/>
        </p:spPr>
        <p:txBody>
          <a:bodyPr wrap="square" rtlCol="0">
            <a:spAutoFit/>
          </a:bodyPr>
          <a:lstStyle/>
          <a:p>
            <a:r>
              <a:rPr lang="it-IT" sz="900" dirty="0">
                <a:solidFill>
                  <a:schemeClr val="bg1"/>
                </a:solidFill>
              </a:rPr>
              <a:t> Coordinare e raccordare le reti di misura dello stato del mare francesi ed italiane</a:t>
            </a:r>
          </a:p>
        </p:txBody>
      </p:sp>
      <p:sp>
        <p:nvSpPr>
          <p:cNvPr id="19" name="CasellaDiTesto 18"/>
          <p:cNvSpPr txBox="1"/>
          <p:nvPr/>
        </p:nvSpPr>
        <p:spPr>
          <a:xfrm>
            <a:off x="5703248" y="1495140"/>
            <a:ext cx="1222923" cy="1061829"/>
          </a:xfrm>
          <a:prstGeom prst="rect">
            <a:avLst/>
          </a:prstGeom>
          <a:noFill/>
        </p:spPr>
        <p:txBody>
          <a:bodyPr wrap="square" rtlCol="0">
            <a:spAutoFit/>
          </a:bodyPr>
          <a:lstStyle/>
          <a:p>
            <a:r>
              <a:rPr lang="it-IT" sz="900" dirty="0">
                <a:solidFill>
                  <a:schemeClr val="bg1"/>
                </a:solidFill>
              </a:rPr>
              <a:t> Individuare le criticità delle zone ad elevata pericolosità (compreso l’Arcipelago Toscana, il Canale di Corsica e le  zone costiere)</a:t>
            </a:r>
          </a:p>
        </p:txBody>
      </p:sp>
      <p:sp>
        <p:nvSpPr>
          <p:cNvPr id="21" name="CasellaDiTesto 20"/>
          <p:cNvSpPr txBox="1"/>
          <p:nvPr/>
        </p:nvSpPr>
        <p:spPr>
          <a:xfrm>
            <a:off x="5372895" y="3260152"/>
            <a:ext cx="1222923" cy="646331"/>
          </a:xfrm>
          <a:prstGeom prst="rect">
            <a:avLst/>
          </a:prstGeom>
          <a:noFill/>
        </p:spPr>
        <p:txBody>
          <a:bodyPr wrap="square" rtlCol="0">
            <a:spAutoFit/>
          </a:bodyPr>
          <a:lstStyle/>
          <a:p>
            <a:r>
              <a:rPr lang="it-IT" sz="900" dirty="0">
                <a:solidFill>
                  <a:schemeClr val="bg1"/>
                </a:solidFill>
              </a:rPr>
              <a:t> Sviluppare servizi più affidabili per la navigazione e la sicurezza in mare</a:t>
            </a:r>
          </a:p>
        </p:txBody>
      </p:sp>
      <p:pic>
        <p:nvPicPr>
          <p:cNvPr id="25" name="Immagine 24" descr="logo-pomarittim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7101" y="6196871"/>
            <a:ext cx="1548406" cy="513056"/>
          </a:xfrm>
          <a:prstGeom prst="rect">
            <a:avLst/>
          </a:prstGeom>
        </p:spPr>
      </p:pic>
      <p:pic>
        <p:nvPicPr>
          <p:cNvPr id="23" name="Immagine 22">
            <a:extLst>
              <a:ext uri="{FF2B5EF4-FFF2-40B4-BE49-F238E27FC236}">
                <a16:creationId xmlns="" xmlns:a16="http://schemas.microsoft.com/office/drawing/2014/main" id="{979FE995-9E0F-4554-918F-498B6783C630}"/>
              </a:ext>
            </a:extLst>
          </p:cNvPr>
          <p:cNvPicPr>
            <a:picLocks noChangeAspect="1"/>
          </p:cNvPicPr>
          <p:nvPr/>
        </p:nvPicPr>
        <p:blipFill>
          <a:blip r:embed="rId4"/>
          <a:stretch>
            <a:fillRect/>
          </a:stretch>
        </p:blipFill>
        <p:spPr>
          <a:xfrm>
            <a:off x="7731605" y="122376"/>
            <a:ext cx="1343902" cy="616614"/>
          </a:xfrm>
          <a:prstGeom prst="rect">
            <a:avLst/>
          </a:prstGeom>
        </p:spPr>
      </p:pic>
      <p:pic>
        <p:nvPicPr>
          <p:cNvPr id="26" name="Immagine 25" descr="RAS_logo.gif">
            <a:extLst>
              <a:ext uri="{FF2B5EF4-FFF2-40B4-BE49-F238E27FC236}">
                <a16:creationId xmlns="" xmlns:a16="http://schemas.microsoft.com/office/drawing/2014/main" id="{7D3E576E-BDC4-42EF-8102-2FB611D6B10B}"/>
              </a:ext>
            </a:extLst>
          </p:cNvPr>
          <p:cNvPicPr>
            <a:picLocks noChangeAspect="1"/>
          </p:cNvPicPr>
          <p:nvPr/>
        </p:nvPicPr>
        <p:blipFill rotWithShape="1">
          <a:blip r:embed="rId5">
            <a:extLst>
              <a:ext uri="{28A0092B-C50C-407E-A947-70E740481C1C}">
                <a14:useLocalDpi xmlns:a14="http://schemas.microsoft.com/office/drawing/2010/main" val="0"/>
              </a:ext>
            </a:extLst>
          </a:blip>
          <a:srcRect l="34311" r="31308" b="36654"/>
          <a:stretch/>
        </p:blipFill>
        <p:spPr>
          <a:xfrm>
            <a:off x="8144943" y="2866460"/>
            <a:ext cx="571934" cy="492278"/>
          </a:xfrm>
          <a:prstGeom prst="rect">
            <a:avLst/>
          </a:prstGeom>
        </p:spPr>
      </p:pic>
      <p:pic>
        <p:nvPicPr>
          <p:cNvPr id="27" name="Immagine 26" descr="paca-new.png">
            <a:extLst>
              <a:ext uri="{FF2B5EF4-FFF2-40B4-BE49-F238E27FC236}">
                <a16:creationId xmlns="" xmlns:a16="http://schemas.microsoft.com/office/drawing/2014/main" id="{A9DFFEE1-9523-4729-B35D-DC2DF91089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4943" y="4236276"/>
            <a:ext cx="447494" cy="708533"/>
          </a:xfrm>
          <a:prstGeom prst="rect">
            <a:avLst/>
          </a:prstGeom>
        </p:spPr>
      </p:pic>
      <p:pic>
        <p:nvPicPr>
          <p:cNvPr id="28" name="Immagine 27" descr="regioneliguria.gif">
            <a:extLst>
              <a:ext uri="{FF2B5EF4-FFF2-40B4-BE49-F238E27FC236}">
                <a16:creationId xmlns="" xmlns:a16="http://schemas.microsoft.com/office/drawing/2014/main" id="{8F15B831-A85C-4B6C-A39B-F0430FCBA3D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57103" y="2112502"/>
            <a:ext cx="659773" cy="634718"/>
          </a:xfrm>
          <a:prstGeom prst="rect">
            <a:avLst/>
          </a:prstGeom>
        </p:spPr>
      </p:pic>
      <p:pic>
        <p:nvPicPr>
          <p:cNvPr id="29" name="Immagine 28" descr="stemma-2.jpg">
            <a:extLst>
              <a:ext uri="{FF2B5EF4-FFF2-40B4-BE49-F238E27FC236}">
                <a16:creationId xmlns="" xmlns:a16="http://schemas.microsoft.com/office/drawing/2014/main" id="{6C96F44A-F93F-4842-8898-27584565F86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45243" y="1484668"/>
            <a:ext cx="320940" cy="530247"/>
          </a:xfrm>
          <a:prstGeom prst="rect">
            <a:avLst/>
          </a:prstGeom>
        </p:spPr>
      </p:pic>
      <p:pic>
        <p:nvPicPr>
          <p:cNvPr id="30" name="Immagine 29" descr="corsica.png">
            <a:extLst>
              <a:ext uri="{FF2B5EF4-FFF2-40B4-BE49-F238E27FC236}">
                <a16:creationId xmlns="" xmlns:a16="http://schemas.microsoft.com/office/drawing/2014/main" id="{7DBF70C4-0511-4E3D-B617-ABD636AD754C}"/>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144944" y="3536942"/>
            <a:ext cx="421240" cy="604043"/>
          </a:xfrm>
          <a:prstGeom prst="rect">
            <a:avLst/>
          </a:prstGeom>
        </p:spPr>
      </p:pic>
      <p:pic>
        <p:nvPicPr>
          <p:cNvPr id="31" name="Immagine 30" descr="img_logo_guardia_costiera_195x130.png">
            <a:extLst>
              <a:ext uri="{FF2B5EF4-FFF2-40B4-BE49-F238E27FC236}">
                <a16:creationId xmlns="" xmlns:a16="http://schemas.microsoft.com/office/drawing/2014/main" id="{EFB5AADD-F208-4227-9494-FC2FB2B4550E}"/>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34604" y="5000172"/>
            <a:ext cx="531579" cy="354386"/>
          </a:xfrm>
          <a:prstGeom prst="rect">
            <a:avLst/>
          </a:prstGeom>
        </p:spPr>
      </p:pic>
    </p:spTree>
    <p:extLst>
      <p:ext uri="{BB962C8B-B14F-4D97-AF65-F5344CB8AC3E}">
        <p14:creationId xmlns:p14="http://schemas.microsoft.com/office/powerpoint/2010/main" val="4254575241"/>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5602" name="Immagine 3">
            <a:extLst>
              <a:ext uri="{FF2B5EF4-FFF2-40B4-BE49-F238E27FC236}">
                <a16:creationId xmlns="" xmlns:a16="http://schemas.microsoft.com/office/drawing/2014/main" id="{81AED8C6-F486-46C1-8164-2F860E80F18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27638" y="2565400"/>
            <a:ext cx="3592512" cy="364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603" name="Connettore 2 6">
            <a:extLst>
              <a:ext uri="{FF2B5EF4-FFF2-40B4-BE49-F238E27FC236}">
                <a16:creationId xmlns="" xmlns:a16="http://schemas.microsoft.com/office/drawing/2014/main" id="{242E0B30-B676-4686-8DC5-C1D951493F71}"/>
              </a:ext>
            </a:extLst>
          </p:cNvPr>
          <p:cNvCxnSpPr>
            <a:cxnSpLocks noChangeShapeType="1"/>
          </p:cNvCxnSpPr>
          <p:nvPr/>
        </p:nvCxnSpPr>
        <p:spPr bwMode="auto">
          <a:xfrm>
            <a:off x="7388225" y="3716338"/>
            <a:ext cx="215900" cy="936625"/>
          </a:xfrm>
          <a:prstGeom prst="straightConnector1">
            <a:avLst/>
          </a:prstGeom>
          <a:noFill/>
          <a:ln w="19050" algn="ctr">
            <a:solidFill>
              <a:srgbClr val="FF0000"/>
            </a:solidFill>
            <a:round/>
            <a:headEnd type="arrow" w="med" len="med"/>
            <a:tailEnd type="arrow" w="med" len="med"/>
          </a:ln>
        </p:spPr>
      </p:cxnSp>
      <p:cxnSp>
        <p:nvCxnSpPr>
          <p:cNvPr id="10" name="Connettore 2 9">
            <a:extLst>
              <a:ext uri="{FF2B5EF4-FFF2-40B4-BE49-F238E27FC236}">
                <a16:creationId xmlns="" xmlns:a16="http://schemas.microsoft.com/office/drawing/2014/main" id="{986A72DF-A416-41FF-BA29-46AAAFF18C11}"/>
              </a:ext>
            </a:extLst>
          </p:cNvPr>
          <p:cNvCxnSpPr/>
          <p:nvPr/>
        </p:nvCxnSpPr>
        <p:spPr bwMode="auto">
          <a:xfrm>
            <a:off x="7027863" y="3573463"/>
            <a:ext cx="431800" cy="360362"/>
          </a:xfrm>
          <a:prstGeom prst="straightConnector1">
            <a:avLst/>
          </a:prstGeom>
          <a:solidFill>
            <a:srgbClr val="00B8FF"/>
          </a:solidFill>
          <a:ln w="19050" cap="flat" cmpd="sng" algn="ctr">
            <a:solidFill>
              <a:schemeClr val="accent1">
                <a:lumMod val="60000"/>
                <a:lumOff val="40000"/>
              </a:schemeClr>
            </a:solidFill>
            <a:prstDash val="solid"/>
            <a:round/>
            <a:headEnd type="arrow"/>
            <a:tailEnd type="arrow"/>
          </a:ln>
          <a:effectLst/>
          <a:extLst/>
        </p:spPr>
      </p:cxnSp>
      <p:sp>
        <p:nvSpPr>
          <p:cNvPr id="25605" name="Esplosione 2 11">
            <a:extLst>
              <a:ext uri="{FF2B5EF4-FFF2-40B4-BE49-F238E27FC236}">
                <a16:creationId xmlns="" xmlns:a16="http://schemas.microsoft.com/office/drawing/2014/main" id="{36162920-3445-4324-9202-EEFC308F9153}"/>
              </a:ext>
            </a:extLst>
          </p:cNvPr>
          <p:cNvSpPr>
            <a:spLocks noChangeArrowheads="1"/>
          </p:cNvSpPr>
          <p:nvPr/>
        </p:nvSpPr>
        <p:spPr bwMode="auto">
          <a:xfrm>
            <a:off x="7532688" y="4652963"/>
            <a:ext cx="142875" cy="144462"/>
          </a:xfrm>
          <a:prstGeom prst="irregularSeal2">
            <a:avLst/>
          </a:prstGeom>
          <a:solidFill>
            <a:srgbClr val="FF0000"/>
          </a:solidFill>
          <a:ln w="9525">
            <a:solidFill>
              <a:schemeClr val="tx1"/>
            </a:solidFill>
            <a:round/>
            <a:headEnd/>
            <a:tailEnd/>
          </a:ln>
        </p:spPr>
        <p:txBody>
          <a:bodyPr/>
          <a:lstStyle/>
          <a:p>
            <a:pPr eaLnBrk="1" hangingPunct="1">
              <a:buClr>
                <a:srgbClr val="000000"/>
              </a:buClr>
              <a:buSzPct val="100000"/>
              <a:buFont typeface="Times New Roman" panose="02020603050405020304" pitchFamily="18" charset="0"/>
              <a:buNone/>
            </a:pPr>
            <a:endParaRPr lang="it-IT" altLang="en-US"/>
          </a:p>
        </p:txBody>
      </p:sp>
      <p:cxnSp>
        <p:nvCxnSpPr>
          <p:cNvPr id="14" name="Connettore 2 13">
            <a:extLst>
              <a:ext uri="{FF2B5EF4-FFF2-40B4-BE49-F238E27FC236}">
                <a16:creationId xmlns="" xmlns:a16="http://schemas.microsoft.com/office/drawing/2014/main" id="{EF6EF954-90CC-4E55-8437-20F80F33F332}"/>
              </a:ext>
            </a:extLst>
          </p:cNvPr>
          <p:cNvCxnSpPr/>
          <p:nvPr/>
        </p:nvCxnSpPr>
        <p:spPr bwMode="auto">
          <a:xfrm>
            <a:off x="5435600" y="4868863"/>
            <a:ext cx="431800" cy="360362"/>
          </a:xfrm>
          <a:prstGeom prst="straightConnector1">
            <a:avLst/>
          </a:prstGeom>
          <a:solidFill>
            <a:srgbClr val="00B8FF"/>
          </a:solidFill>
          <a:ln w="19050" cap="flat" cmpd="sng" algn="ctr">
            <a:solidFill>
              <a:schemeClr val="accent1">
                <a:lumMod val="60000"/>
                <a:lumOff val="40000"/>
              </a:schemeClr>
            </a:solidFill>
            <a:prstDash val="solid"/>
            <a:round/>
            <a:headEnd type="arrow"/>
            <a:tailEnd type="arrow"/>
          </a:ln>
          <a:effectLst/>
          <a:extLst/>
        </p:spPr>
      </p:cxnSp>
      <p:cxnSp>
        <p:nvCxnSpPr>
          <p:cNvPr id="25607" name="Connettore 2 14">
            <a:extLst>
              <a:ext uri="{FF2B5EF4-FFF2-40B4-BE49-F238E27FC236}">
                <a16:creationId xmlns="" xmlns:a16="http://schemas.microsoft.com/office/drawing/2014/main" id="{0EF93C13-7BDC-48CE-8037-35831DB96CCD}"/>
              </a:ext>
            </a:extLst>
          </p:cNvPr>
          <p:cNvCxnSpPr>
            <a:cxnSpLocks noChangeShapeType="1"/>
          </p:cNvCxnSpPr>
          <p:nvPr/>
        </p:nvCxnSpPr>
        <p:spPr bwMode="auto">
          <a:xfrm>
            <a:off x="5651500" y="5445125"/>
            <a:ext cx="215900" cy="936625"/>
          </a:xfrm>
          <a:prstGeom prst="straightConnector1">
            <a:avLst/>
          </a:prstGeom>
          <a:noFill/>
          <a:ln w="19050" algn="ctr">
            <a:solidFill>
              <a:srgbClr val="FF0000"/>
            </a:solidFill>
            <a:round/>
            <a:headEnd type="arrow" w="med" len="med"/>
            <a:tailEnd type="arrow" w="med" len="med"/>
          </a:ln>
        </p:spPr>
      </p:cxnSp>
      <p:sp>
        <p:nvSpPr>
          <p:cNvPr id="25608" name="CasellaDiTesto 15">
            <a:extLst>
              <a:ext uri="{FF2B5EF4-FFF2-40B4-BE49-F238E27FC236}">
                <a16:creationId xmlns="" xmlns:a16="http://schemas.microsoft.com/office/drawing/2014/main" id="{13BA866F-299B-4373-BE0B-74FE66AA9C5C}"/>
              </a:ext>
            </a:extLst>
          </p:cNvPr>
          <p:cNvSpPr txBox="1">
            <a:spLocks noChangeArrowheads="1"/>
          </p:cNvSpPr>
          <p:nvPr/>
        </p:nvSpPr>
        <p:spPr bwMode="auto">
          <a:xfrm>
            <a:off x="3790950" y="4697413"/>
            <a:ext cx="165735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anose="02020603050405020304" pitchFamily="18" charset="0"/>
              <a:buNone/>
            </a:pPr>
            <a:r>
              <a:rPr lang="it-IT" altLang="en-US">
                <a:solidFill>
                  <a:schemeClr val="tx1"/>
                </a:solidFill>
              </a:rPr>
              <a:t>Dimensione dell’incertezza nella previsione delle traiettorie</a:t>
            </a:r>
          </a:p>
        </p:txBody>
      </p:sp>
      <p:pic>
        <p:nvPicPr>
          <p:cNvPr id="25609" name="Immagine 4" descr="image.">
            <a:extLst>
              <a:ext uri="{FF2B5EF4-FFF2-40B4-BE49-F238E27FC236}">
                <a16:creationId xmlns="" xmlns:a16="http://schemas.microsoft.com/office/drawing/2014/main" id="{70AA3CCC-6B0C-4F4C-9A55-62B9C8517D50}"/>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076825" y="1700213"/>
            <a:ext cx="236855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0" name="Immagine 16">
            <a:extLst>
              <a:ext uri="{FF2B5EF4-FFF2-40B4-BE49-F238E27FC236}">
                <a16:creationId xmlns="" xmlns:a16="http://schemas.microsoft.com/office/drawing/2014/main" id="{275D8541-A827-43EE-809A-261B66634C3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11188" y="2349500"/>
            <a:ext cx="2376487"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1" name="Immagine 17">
            <a:extLst>
              <a:ext uri="{FF2B5EF4-FFF2-40B4-BE49-F238E27FC236}">
                <a16:creationId xmlns="" xmlns:a16="http://schemas.microsoft.com/office/drawing/2014/main" id="{872A8C13-F301-44ED-9C55-1CD9875B7552}"/>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9750" y="188913"/>
            <a:ext cx="2676525" cy="2065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12" name="Immagine 18">
            <a:extLst>
              <a:ext uri="{FF2B5EF4-FFF2-40B4-BE49-F238E27FC236}">
                <a16:creationId xmlns="" xmlns:a16="http://schemas.microsoft.com/office/drawing/2014/main" id="{7D917743-B040-437F-BC59-EE27638EF6C4}"/>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84213" y="4797425"/>
            <a:ext cx="2403475" cy="185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3" name="CasellaDiTesto 19">
            <a:extLst>
              <a:ext uri="{FF2B5EF4-FFF2-40B4-BE49-F238E27FC236}">
                <a16:creationId xmlns="" xmlns:a16="http://schemas.microsoft.com/office/drawing/2014/main" id="{34ECB122-A049-4900-830C-6440713FD40F}"/>
              </a:ext>
            </a:extLst>
          </p:cNvPr>
          <p:cNvSpPr txBox="1">
            <a:spLocks noChangeArrowheads="1"/>
          </p:cNvSpPr>
          <p:nvPr/>
        </p:nvSpPr>
        <p:spPr bwMode="auto">
          <a:xfrm>
            <a:off x="3276600" y="1989138"/>
            <a:ext cx="165576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buClr>
                <a:srgbClr val="000000"/>
              </a:buClr>
              <a:buSzPct val="100000"/>
              <a:buFont typeface="Times New Roman" panose="02020603050405020304" pitchFamily="18" charset="0"/>
              <a:buNone/>
            </a:pPr>
            <a:r>
              <a:rPr lang="it-IT" altLang="en-US">
                <a:solidFill>
                  <a:schemeClr val="tx1"/>
                </a:solidFill>
              </a:rPr>
              <a:t>Forecasting the trajectory (and beaching) of a dead whale</a:t>
            </a:r>
          </a:p>
        </p:txBody>
      </p:sp>
      <p:sp>
        <p:nvSpPr>
          <p:cNvPr id="22" name="Text Box 7">
            <a:extLst>
              <a:ext uri="{FF2B5EF4-FFF2-40B4-BE49-F238E27FC236}">
                <a16:creationId xmlns="" xmlns:a16="http://schemas.microsoft.com/office/drawing/2014/main" id="{128E0021-0757-4FF7-A430-0E0BFA714C21}"/>
              </a:ext>
            </a:extLst>
          </p:cNvPr>
          <p:cNvSpPr txBox="1">
            <a:spLocks noChangeArrowheads="1"/>
          </p:cNvSpPr>
          <p:nvPr/>
        </p:nvSpPr>
        <p:spPr bwMode="auto">
          <a:xfrm>
            <a:off x="3276600" y="332411"/>
            <a:ext cx="3066143" cy="852827"/>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Arial Unicode MS" charset="0"/>
                <a:cs typeface="Arial Unicode MS" charset="0"/>
              </a:defRPr>
            </a:lvl9pPr>
          </a:lstStyle>
          <a:p>
            <a:pPr algn="ctr" eaLnBrk="1" hangingPunct="1">
              <a:buClr>
                <a:srgbClr val="000000"/>
              </a:buClr>
              <a:buSzPct val="100000"/>
              <a:buFont typeface="Times New Roman" charset="0"/>
              <a:buNone/>
              <a:defRPr/>
            </a:pPr>
            <a:r>
              <a:rPr lang="it-IT" sz="2000" b="1" dirty="0">
                <a:solidFill>
                  <a:srgbClr val="3333CC"/>
                </a:solidFill>
                <a:latin typeface="Times New Roman" charset="0"/>
                <a:cs typeface="ＭＳ Ｐゴシック" charset="0"/>
              </a:rPr>
              <a:t>Ma a questa scala le previsioni sono incerte…</a:t>
            </a:r>
          </a:p>
        </p:txBody>
      </p:sp>
      <p:pic>
        <p:nvPicPr>
          <p:cNvPr id="15" name="Immagine 14">
            <a:extLst>
              <a:ext uri="{FF2B5EF4-FFF2-40B4-BE49-F238E27FC236}">
                <a16:creationId xmlns="" xmlns:a16="http://schemas.microsoft.com/office/drawing/2014/main" id="{18180F43-8885-4146-A33F-344B3B265250}"/>
              </a:ext>
            </a:extLst>
          </p:cNvPr>
          <p:cNvPicPr>
            <a:picLocks noChangeAspect="1"/>
          </p:cNvPicPr>
          <p:nvPr/>
        </p:nvPicPr>
        <p:blipFill>
          <a:blip r:embed="rId7"/>
          <a:stretch>
            <a:fillRect/>
          </a:stretch>
        </p:blipFill>
        <p:spPr>
          <a:xfrm>
            <a:off x="7296394" y="142875"/>
            <a:ext cx="1847606" cy="847725"/>
          </a:xfrm>
          <a:prstGeom prst="rect">
            <a:avLst/>
          </a:prstGeom>
        </p:spPr>
      </p:pic>
    </p:spTree>
    <p:extLst>
      <p:ext uri="{BB962C8B-B14F-4D97-AF65-F5344CB8AC3E}">
        <p14:creationId xmlns:p14="http://schemas.microsoft.com/office/powerpoint/2010/main" val="1034743924"/>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Tabella 3">
            <a:extLst>
              <a:ext uri="{FF2B5EF4-FFF2-40B4-BE49-F238E27FC236}">
                <a16:creationId xmlns="" xmlns:a16="http://schemas.microsoft.com/office/drawing/2014/main" id="{EB178E9D-E76C-4DE3-A71D-9FF2A9FD70D2}"/>
              </a:ext>
            </a:extLst>
          </p:cNvPr>
          <p:cNvGraphicFramePr>
            <a:graphicFrameLocks noGrp="1"/>
          </p:cNvGraphicFramePr>
          <p:nvPr/>
        </p:nvGraphicFramePr>
        <p:xfrm>
          <a:off x="250825" y="1125538"/>
          <a:ext cx="8677275" cy="5391229"/>
        </p:xfrm>
        <a:graphic>
          <a:graphicData uri="http://schemas.openxmlformats.org/drawingml/2006/table">
            <a:tbl>
              <a:tblPr firstRow="1" bandRow="1">
                <a:tableStyleId>{5C22544A-7EE6-4342-B048-85BDC9FD1C3A}</a:tableStyleId>
              </a:tblPr>
              <a:tblGrid>
                <a:gridCol w="3030090">
                  <a:extLst>
                    <a:ext uri="{9D8B030D-6E8A-4147-A177-3AD203B41FA5}">
                      <a16:colId xmlns="" xmlns:a16="http://schemas.microsoft.com/office/drawing/2014/main" val="20000"/>
                    </a:ext>
                  </a:extLst>
                </a:gridCol>
                <a:gridCol w="1837999">
                  <a:extLst>
                    <a:ext uri="{9D8B030D-6E8A-4147-A177-3AD203B41FA5}">
                      <a16:colId xmlns="" xmlns:a16="http://schemas.microsoft.com/office/drawing/2014/main" val="20001"/>
                    </a:ext>
                  </a:extLst>
                </a:gridCol>
                <a:gridCol w="1997824">
                  <a:extLst>
                    <a:ext uri="{9D8B030D-6E8A-4147-A177-3AD203B41FA5}">
                      <a16:colId xmlns="" xmlns:a16="http://schemas.microsoft.com/office/drawing/2014/main" val="20002"/>
                    </a:ext>
                  </a:extLst>
                </a:gridCol>
                <a:gridCol w="1811362">
                  <a:extLst>
                    <a:ext uri="{9D8B030D-6E8A-4147-A177-3AD203B41FA5}">
                      <a16:colId xmlns="" xmlns:a16="http://schemas.microsoft.com/office/drawing/2014/main" val="20003"/>
                    </a:ext>
                  </a:extLst>
                </a:gridCol>
              </a:tblGrid>
              <a:tr h="673131">
                <a:tc>
                  <a:txBody>
                    <a:bodyPr/>
                    <a:lstStyle/>
                    <a:p>
                      <a:r>
                        <a:rPr lang="it-IT" sz="1400" dirty="0"/>
                        <a:t>Evento</a:t>
                      </a:r>
                    </a:p>
                  </a:txBody>
                  <a:tcPr marL="68587" marR="68587" marT="45716" marB="45716"/>
                </a:tc>
                <a:tc>
                  <a:txBody>
                    <a:bodyPr/>
                    <a:lstStyle/>
                    <a:p>
                      <a:r>
                        <a:rPr lang="it-IT" sz="1400" dirty="0"/>
                        <a:t>Data</a:t>
                      </a:r>
                    </a:p>
                  </a:txBody>
                  <a:tcPr marL="68587" marR="68587" marT="45716" marB="45716"/>
                </a:tc>
                <a:tc>
                  <a:txBody>
                    <a:bodyPr/>
                    <a:lstStyle/>
                    <a:p>
                      <a:r>
                        <a:rPr lang="it-IT" sz="1400" dirty="0"/>
                        <a:t>Loc. ultimo</a:t>
                      </a:r>
                      <a:r>
                        <a:rPr lang="it-IT" sz="1400" baseline="0" dirty="0"/>
                        <a:t> </a:t>
                      </a:r>
                      <a:r>
                        <a:rPr lang="it-IT" sz="1400" dirty="0"/>
                        <a:t>avvistamento</a:t>
                      </a:r>
                    </a:p>
                  </a:txBody>
                  <a:tcPr marL="68587" marR="68587" marT="45716" marB="45716"/>
                </a:tc>
                <a:tc>
                  <a:txBody>
                    <a:bodyPr/>
                    <a:lstStyle/>
                    <a:p>
                      <a:r>
                        <a:rPr lang="it-IT" sz="1400" dirty="0"/>
                        <a:t>Loc. ritrovamento</a:t>
                      </a:r>
                    </a:p>
                  </a:txBody>
                  <a:tcPr marL="68587" marR="68587" marT="45716" marB="45716"/>
                </a:tc>
                <a:extLst>
                  <a:ext uri="{0D108BD9-81ED-4DB2-BD59-A6C34878D82A}">
                    <a16:rowId xmlns="" xmlns:a16="http://schemas.microsoft.com/office/drawing/2014/main" val="10000"/>
                  </a:ext>
                </a:extLst>
              </a:tr>
              <a:tr h="6367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dirty="0"/>
                        <a:t>Spiaggiamento</a:t>
                      </a:r>
                      <a:r>
                        <a:rPr lang="it-IT" sz="1400" baseline="0" dirty="0"/>
                        <a:t> delfini</a:t>
                      </a:r>
                      <a:endParaRPr lang="it-IT" sz="1400" dirty="0"/>
                    </a:p>
                  </a:txBody>
                  <a:tcPr marL="68587" marR="68587" marT="45716" marB="45716"/>
                </a:tc>
                <a:tc>
                  <a:txBody>
                    <a:bodyPr/>
                    <a:lstStyle/>
                    <a:p>
                      <a:pPr algn="just"/>
                      <a:r>
                        <a:rPr lang="it-IT" sz="1400" dirty="0"/>
                        <a:t>Gen.-Mar. 2013</a:t>
                      </a:r>
                    </a:p>
                  </a:txBody>
                  <a:tcPr marL="68587" marR="68587" marT="45716" marB="45716"/>
                </a:tc>
                <a:tc>
                  <a:txBody>
                    <a:bodyPr/>
                    <a:lstStyle/>
                    <a:p>
                      <a:r>
                        <a:rPr lang="it-IT" sz="1400" dirty="0" err="1"/>
                        <a:t>n.d.</a:t>
                      </a:r>
                      <a:endParaRPr lang="it-IT" sz="1400" dirty="0"/>
                    </a:p>
                  </a:txBody>
                  <a:tcPr marL="68587" marR="68587" marT="45716" marB="45716"/>
                </a:tc>
                <a:tc>
                  <a:txBody>
                    <a:bodyPr/>
                    <a:lstStyle/>
                    <a:p>
                      <a:r>
                        <a:rPr lang="it-IT" sz="1400" baseline="0" dirty="0"/>
                        <a:t>Costa Mar Ligure/ Tirreno</a:t>
                      </a:r>
                      <a:endParaRPr lang="it-IT" sz="1400" dirty="0"/>
                    </a:p>
                  </a:txBody>
                  <a:tcPr marL="68587" marR="68587" marT="45716" marB="45716"/>
                </a:tc>
                <a:extLst>
                  <a:ext uri="{0D108BD9-81ED-4DB2-BD59-A6C34878D82A}">
                    <a16:rowId xmlns="" xmlns:a16="http://schemas.microsoft.com/office/drawing/2014/main" val="10001"/>
                  </a:ext>
                </a:extLst>
              </a:tr>
              <a:tr h="5177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dirty="0"/>
                        <a:t>Disperso in mare</a:t>
                      </a:r>
                    </a:p>
                  </a:txBody>
                  <a:tcPr marL="68587" marR="68587" marT="45716" marB="45716"/>
                </a:tc>
                <a:tc>
                  <a:txBody>
                    <a:bodyPr/>
                    <a:lstStyle/>
                    <a:p>
                      <a:pPr algn="just"/>
                      <a:r>
                        <a:rPr lang="it-IT" sz="1400" dirty="0" err="1"/>
                        <a:t>Feb</a:t>
                      </a:r>
                      <a:r>
                        <a:rPr lang="it-IT" sz="1400" dirty="0"/>
                        <a:t>. 2013</a:t>
                      </a:r>
                    </a:p>
                  </a:txBody>
                  <a:tcPr marL="68587" marR="68587" marT="45716" marB="45716"/>
                </a:tc>
                <a:tc>
                  <a:txBody>
                    <a:bodyPr/>
                    <a:lstStyle/>
                    <a:p>
                      <a:r>
                        <a:rPr lang="it-IT" sz="1400" dirty="0"/>
                        <a:t>Traghetto Corsica-Italia</a:t>
                      </a:r>
                    </a:p>
                  </a:txBody>
                  <a:tcPr marL="68587" marR="68587" marT="45716" marB="45716"/>
                </a:tc>
                <a:tc>
                  <a:txBody>
                    <a:bodyPr/>
                    <a:lstStyle/>
                    <a:p>
                      <a:r>
                        <a:rPr lang="it-IT" sz="1400" dirty="0"/>
                        <a:t>Costa Corsica</a:t>
                      </a:r>
                    </a:p>
                  </a:txBody>
                  <a:tcPr marL="68587" marR="68587" marT="45716" marB="45716"/>
                </a:tc>
                <a:extLst>
                  <a:ext uri="{0D108BD9-81ED-4DB2-BD59-A6C34878D82A}">
                    <a16:rowId xmlns="" xmlns:a16="http://schemas.microsoft.com/office/drawing/2014/main" val="10002"/>
                  </a:ext>
                </a:extLst>
              </a:tr>
              <a:tr h="6367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u="sng" dirty="0"/>
                        <a:t>Spiaggiamento</a:t>
                      </a:r>
                      <a:r>
                        <a:rPr lang="it-IT" sz="1400" u="sng" baseline="0" dirty="0"/>
                        <a:t> balena</a:t>
                      </a:r>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400" baseline="0" dirty="0"/>
                    </a:p>
                  </a:txBody>
                  <a:tcPr marL="68587" marR="68587" marT="45716" marB="45716"/>
                </a:tc>
                <a:tc>
                  <a:txBody>
                    <a:bodyPr/>
                    <a:lstStyle/>
                    <a:p>
                      <a:pPr algn="just"/>
                      <a:r>
                        <a:rPr lang="it-IT" sz="1400" dirty="0"/>
                        <a:t>Mar. 2013</a:t>
                      </a:r>
                    </a:p>
                  </a:txBody>
                  <a:tcPr marL="68587" marR="68587" marT="45716" marB="45716"/>
                </a:tc>
                <a:tc>
                  <a:txBody>
                    <a:bodyPr/>
                    <a:lstStyle/>
                    <a:p>
                      <a:r>
                        <a:rPr lang="it-IT" sz="1400" dirty="0" err="1"/>
                        <a:t>n.d.</a:t>
                      </a:r>
                      <a:endParaRPr lang="it-IT" sz="1400" dirty="0"/>
                    </a:p>
                  </a:txBody>
                  <a:tcPr marL="68587" marR="68587" marT="45716" marB="45716"/>
                </a:tc>
                <a:tc>
                  <a:txBody>
                    <a:bodyPr/>
                    <a:lstStyle/>
                    <a:p>
                      <a:r>
                        <a:rPr lang="it-IT" sz="1400" dirty="0"/>
                        <a:t>Rosignano Loc. Lo Scoglietto</a:t>
                      </a:r>
                    </a:p>
                  </a:txBody>
                  <a:tcPr marL="68587" marR="68587" marT="45716" marB="45716"/>
                </a:tc>
                <a:extLst>
                  <a:ext uri="{0D108BD9-81ED-4DB2-BD59-A6C34878D82A}">
                    <a16:rowId xmlns="" xmlns:a16="http://schemas.microsoft.com/office/drawing/2014/main" val="10003"/>
                  </a:ext>
                </a:extLst>
              </a:tr>
              <a:tr h="4457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u="sng" dirty="0"/>
                        <a:t>Spiaggiamento</a:t>
                      </a:r>
                      <a:r>
                        <a:rPr lang="it-IT" sz="1400" u="sng" baseline="0" dirty="0"/>
                        <a:t> balena</a:t>
                      </a:r>
                    </a:p>
                  </a:txBody>
                  <a:tcPr marL="68587" marR="68587" marT="45716" marB="45716"/>
                </a:tc>
                <a:tc>
                  <a:txBody>
                    <a:bodyPr/>
                    <a:lstStyle/>
                    <a:p>
                      <a:pPr algn="just"/>
                      <a:r>
                        <a:rPr lang="it-IT" sz="1400" dirty="0"/>
                        <a:t>Gen.</a:t>
                      </a:r>
                      <a:r>
                        <a:rPr lang="it-IT" sz="1400" baseline="0" dirty="0"/>
                        <a:t> 2014</a:t>
                      </a:r>
                      <a:endParaRPr lang="it-IT" sz="1400" dirty="0"/>
                    </a:p>
                  </a:txBody>
                  <a:tcPr marL="68587" marR="68587" marT="45716" marB="45716"/>
                </a:tc>
                <a:tc>
                  <a:txBody>
                    <a:bodyPr/>
                    <a:lstStyle/>
                    <a:p>
                      <a:r>
                        <a:rPr lang="it-IT" sz="1400" dirty="0" err="1"/>
                        <a:t>Meloria</a:t>
                      </a:r>
                      <a:endParaRPr lang="it-IT" sz="1400" dirty="0"/>
                    </a:p>
                  </a:txBody>
                  <a:tcPr marL="68587" marR="68587" marT="45716" marB="45716"/>
                </a:tc>
                <a:tc>
                  <a:txBody>
                    <a:bodyPr/>
                    <a:lstStyle/>
                    <a:p>
                      <a:r>
                        <a:rPr lang="it-IT" sz="1400" dirty="0"/>
                        <a:t>Lido Camaiore</a:t>
                      </a:r>
                    </a:p>
                  </a:txBody>
                  <a:tcPr marL="68587" marR="68587" marT="45716" marB="45716"/>
                </a:tc>
                <a:extLst>
                  <a:ext uri="{0D108BD9-81ED-4DB2-BD59-A6C34878D82A}">
                    <a16:rowId xmlns="" xmlns:a16="http://schemas.microsoft.com/office/drawing/2014/main" val="10004"/>
                  </a:ext>
                </a:extLst>
              </a:tr>
              <a:tr h="36245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dirty="0"/>
                        <a:t>Spiaggiamento</a:t>
                      </a:r>
                      <a:r>
                        <a:rPr lang="it-IT" sz="1400" baseline="0" dirty="0"/>
                        <a:t> balena</a:t>
                      </a:r>
                    </a:p>
                  </a:txBody>
                  <a:tcPr marL="68587" marR="68587" marT="45716" marB="45716"/>
                </a:tc>
                <a:tc>
                  <a:txBody>
                    <a:bodyPr/>
                    <a:lstStyle/>
                    <a:p>
                      <a:pPr algn="just"/>
                      <a:r>
                        <a:rPr lang="it-IT" sz="1400" dirty="0"/>
                        <a:t>Ago.</a:t>
                      </a:r>
                      <a:r>
                        <a:rPr lang="it-IT" sz="1400" baseline="0" dirty="0"/>
                        <a:t> 2015</a:t>
                      </a:r>
                      <a:endParaRPr lang="it-IT" sz="1400" dirty="0"/>
                    </a:p>
                  </a:txBody>
                  <a:tcPr marL="68587" marR="68587" marT="45716" marB="45716"/>
                </a:tc>
                <a:tc>
                  <a:txBody>
                    <a:bodyPr/>
                    <a:lstStyle/>
                    <a:p>
                      <a:r>
                        <a:rPr lang="it-IT" sz="1400"/>
                        <a:t>Tirrenia</a:t>
                      </a:r>
                      <a:endParaRPr lang="it-IT" sz="1400" dirty="0"/>
                    </a:p>
                  </a:txBody>
                  <a:tcPr marL="68587" marR="68587" marT="45716" marB="45716"/>
                </a:tc>
                <a:tc>
                  <a:txBody>
                    <a:bodyPr/>
                    <a:lstStyle/>
                    <a:p>
                      <a:r>
                        <a:rPr lang="it-IT" sz="1400" dirty="0" err="1"/>
                        <a:t>Meloria</a:t>
                      </a:r>
                      <a:endParaRPr lang="it-IT" sz="1400" dirty="0"/>
                    </a:p>
                  </a:txBody>
                  <a:tcPr marL="68587" marR="68587" marT="45716" marB="45716"/>
                </a:tc>
                <a:extLst>
                  <a:ext uri="{0D108BD9-81ED-4DB2-BD59-A6C34878D82A}">
                    <a16:rowId xmlns="" xmlns:a16="http://schemas.microsoft.com/office/drawing/2014/main" val="10005"/>
                  </a:ext>
                </a:extLst>
              </a:tr>
              <a:tr h="51779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u="sng" dirty="0"/>
                        <a:t>Dispersi in mare</a:t>
                      </a:r>
                    </a:p>
                  </a:txBody>
                  <a:tcPr marL="68587" marR="68587" marT="45716" marB="45716"/>
                </a:tc>
                <a:tc>
                  <a:txBody>
                    <a:bodyPr/>
                    <a:lstStyle/>
                    <a:p>
                      <a:pPr algn="just"/>
                      <a:r>
                        <a:rPr lang="it-IT" sz="1400" dirty="0" err="1"/>
                        <a:t>Ott</a:t>
                      </a:r>
                      <a:r>
                        <a:rPr lang="it-IT" sz="1400" dirty="0"/>
                        <a:t>. 2015</a:t>
                      </a:r>
                    </a:p>
                  </a:txBody>
                  <a:tcPr marL="68587" marR="68587" marT="45716" marB="45716"/>
                </a:tc>
                <a:tc>
                  <a:txBody>
                    <a:bodyPr/>
                    <a:lstStyle/>
                    <a:p>
                      <a:r>
                        <a:rPr lang="it-IT" sz="1400" dirty="0"/>
                        <a:t>Torre del Lago</a:t>
                      </a:r>
                    </a:p>
                  </a:txBody>
                  <a:tcPr marL="68587" marR="68587" marT="45716" marB="45716"/>
                </a:tc>
                <a:tc>
                  <a:txBody>
                    <a:bodyPr/>
                    <a:lstStyle/>
                    <a:p>
                      <a:r>
                        <a:rPr lang="it-IT" sz="1400" dirty="0"/>
                        <a:t>Al Largo di Portofino</a:t>
                      </a:r>
                    </a:p>
                  </a:txBody>
                  <a:tcPr marL="68587" marR="68587" marT="45716" marB="45716"/>
                </a:tc>
                <a:extLst>
                  <a:ext uri="{0D108BD9-81ED-4DB2-BD59-A6C34878D82A}">
                    <a16:rowId xmlns="" xmlns:a16="http://schemas.microsoft.com/office/drawing/2014/main" val="10006"/>
                  </a:ext>
                </a:extLst>
              </a:tr>
              <a:tr h="51807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dirty="0"/>
                        <a:t>Disperso in mare</a:t>
                      </a:r>
                    </a:p>
                  </a:txBody>
                  <a:tcPr marL="68587" marR="68587" marT="45716" marB="45716"/>
                </a:tc>
                <a:tc>
                  <a:txBody>
                    <a:bodyPr/>
                    <a:lstStyle/>
                    <a:p>
                      <a:pPr algn="just"/>
                      <a:r>
                        <a:rPr lang="it-IT" sz="1400" dirty="0" err="1"/>
                        <a:t>Dic</a:t>
                      </a:r>
                      <a:r>
                        <a:rPr lang="it-IT" sz="1400" dirty="0"/>
                        <a:t>. 2015</a:t>
                      </a:r>
                    </a:p>
                  </a:txBody>
                  <a:tcPr marL="68587" marR="68587" marT="45716" marB="45716"/>
                </a:tc>
                <a:tc>
                  <a:txBody>
                    <a:bodyPr/>
                    <a:lstStyle/>
                    <a:p>
                      <a:r>
                        <a:rPr lang="it-IT" sz="1400" dirty="0"/>
                        <a:t>Golfo Follonica</a:t>
                      </a:r>
                    </a:p>
                  </a:txBody>
                  <a:tcPr marL="68587" marR="68587" marT="45716" marB="45716"/>
                </a:tc>
                <a:tc>
                  <a:txBody>
                    <a:bodyPr/>
                    <a:lstStyle/>
                    <a:p>
                      <a:r>
                        <a:rPr lang="it-IT" sz="1400" dirty="0"/>
                        <a:t>Circa</a:t>
                      </a:r>
                      <a:r>
                        <a:rPr lang="it-IT" sz="1400" baseline="0" dirty="0"/>
                        <a:t> 2 MN da Follonica</a:t>
                      </a:r>
                      <a:endParaRPr lang="it-IT" sz="1400" dirty="0"/>
                    </a:p>
                  </a:txBody>
                  <a:tcPr marL="68587" marR="68587" marT="45716" marB="45716"/>
                </a:tc>
                <a:extLst>
                  <a:ext uri="{0D108BD9-81ED-4DB2-BD59-A6C34878D82A}">
                    <a16:rowId xmlns="" xmlns:a16="http://schemas.microsoft.com/office/drawing/2014/main" val="10007"/>
                  </a:ext>
                </a:extLst>
              </a:tr>
              <a:tr h="44575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u="sng" dirty="0"/>
                        <a:t>Spiaggiamento</a:t>
                      </a:r>
                      <a:r>
                        <a:rPr lang="it-IT" sz="1400" u="sng" baseline="0" dirty="0"/>
                        <a:t> capodoglio</a:t>
                      </a:r>
                    </a:p>
                  </a:txBody>
                  <a:tcPr marL="68587" marR="68587" marT="45716" marB="45716"/>
                </a:tc>
                <a:tc>
                  <a:txBody>
                    <a:bodyPr/>
                    <a:lstStyle/>
                    <a:p>
                      <a:pPr algn="just"/>
                      <a:r>
                        <a:rPr lang="it-IT" sz="1400" dirty="0" err="1"/>
                        <a:t>Lug</a:t>
                      </a:r>
                      <a:r>
                        <a:rPr lang="it-IT" sz="1400" dirty="0"/>
                        <a:t>. 2016</a:t>
                      </a:r>
                    </a:p>
                  </a:txBody>
                  <a:tcPr marL="68587" marR="68587" marT="45716" marB="45716"/>
                </a:tc>
                <a:tc>
                  <a:txBody>
                    <a:bodyPr/>
                    <a:lstStyle/>
                    <a:p>
                      <a:r>
                        <a:rPr lang="it-IT" sz="1400" dirty="0"/>
                        <a:t>Largo</a:t>
                      </a:r>
                      <a:r>
                        <a:rPr lang="it-IT" sz="1400" baseline="0" dirty="0"/>
                        <a:t> isola </a:t>
                      </a:r>
                      <a:r>
                        <a:rPr lang="it-IT" sz="1400" baseline="0" dirty="0" err="1"/>
                        <a:t>Palmaria</a:t>
                      </a:r>
                      <a:endParaRPr lang="it-IT" sz="1400" dirty="0"/>
                    </a:p>
                  </a:txBody>
                  <a:tcPr marL="68587" marR="68587" marT="45716" marB="45716"/>
                </a:tc>
                <a:tc>
                  <a:txBody>
                    <a:bodyPr/>
                    <a:lstStyle/>
                    <a:p>
                      <a:r>
                        <a:rPr lang="it-IT" sz="1400" dirty="0"/>
                        <a:t>Tirrenia</a:t>
                      </a:r>
                    </a:p>
                  </a:txBody>
                  <a:tcPr marL="68587" marR="68587" marT="45716" marB="45716"/>
                </a:tc>
                <a:extLst>
                  <a:ext uri="{0D108BD9-81ED-4DB2-BD59-A6C34878D82A}">
                    <a16:rowId xmlns="" xmlns:a16="http://schemas.microsoft.com/office/drawing/2014/main" val="10008"/>
                  </a:ext>
                </a:extLst>
              </a:tr>
              <a:tr h="6367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400" dirty="0"/>
                        <a:t>Disperso in mare</a:t>
                      </a:r>
                    </a:p>
                  </a:txBody>
                  <a:tcPr marL="68587" marR="68587" marT="45716" marB="45716"/>
                </a:tc>
                <a:tc>
                  <a:txBody>
                    <a:bodyPr/>
                    <a:lstStyle/>
                    <a:p>
                      <a:pPr algn="just"/>
                      <a:r>
                        <a:rPr lang="it-IT" sz="1400" dirty="0"/>
                        <a:t>Gen. 2017</a:t>
                      </a:r>
                    </a:p>
                  </a:txBody>
                  <a:tcPr marL="68587" marR="68587" marT="45716" marB="45716"/>
                </a:tc>
                <a:tc>
                  <a:txBody>
                    <a:bodyPr/>
                    <a:lstStyle/>
                    <a:p>
                      <a:r>
                        <a:rPr lang="it-IT" sz="1400" dirty="0"/>
                        <a:t>Largo</a:t>
                      </a:r>
                      <a:r>
                        <a:rPr lang="it-IT" sz="1400" baseline="0" dirty="0"/>
                        <a:t> Fiumicino</a:t>
                      </a:r>
                      <a:endParaRPr lang="it-IT" sz="1400" dirty="0"/>
                    </a:p>
                  </a:txBody>
                  <a:tcPr marL="68587" marR="68587" marT="45716" marB="45716"/>
                </a:tc>
                <a:tc>
                  <a:txBody>
                    <a:bodyPr/>
                    <a:lstStyle/>
                    <a:p>
                      <a:r>
                        <a:rPr lang="it-IT" sz="1400" dirty="0"/>
                        <a:t>Largo Civitavecchia</a:t>
                      </a:r>
                    </a:p>
                  </a:txBody>
                  <a:tcPr marL="68587" marR="68587" marT="45716" marB="45716"/>
                </a:tc>
                <a:extLst>
                  <a:ext uri="{0D108BD9-81ED-4DB2-BD59-A6C34878D82A}">
                    <a16:rowId xmlns="" xmlns:a16="http://schemas.microsoft.com/office/drawing/2014/main" val="10009"/>
                  </a:ext>
                </a:extLst>
              </a:tr>
            </a:tbl>
          </a:graphicData>
        </a:graphic>
      </p:graphicFrame>
      <p:sp>
        <p:nvSpPr>
          <p:cNvPr id="22588" name="CasellaDiTesto 22">
            <a:extLst>
              <a:ext uri="{FF2B5EF4-FFF2-40B4-BE49-F238E27FC236}">
                <a16:creationId xmlns="" xmlns:a16="http://schemas.microsoft.com/office/drawing/2014/main" id="{C8AE5994-3651-40DA-B90F-A368203A10DF}"/>
              </a:ext>
            </a:extLst>
          </p:cNvPr>
          <p:cNvSpPr txBox="1">
            <a:spLocks noChangeArrowheads="1"/>
          </p:cNvSpPr>
          <p:nvPr/>
        </p:nvSpPr>
        <p:spPr bwMode="auto">
          <a:xfrm>
            <a:off x="1189038" y="169863"/>
            <a:ext cx="69469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45720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S PGothic" panose="020B0600070205080204" pitchFamily="34" charset="-128"/>
                <a:cs typeface="Arial Unicode MS"/>
              </a:defRPr>
            </a:lvl1pPr>
            <a:lvl2pPr defTabSz="45720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S PGothic" panose="020B0600070205080204" pitchFamily="34" charset="-128"/>
                <a:cs typeface="Arial Unicode MS"/>
              </a:defRPr>
            </a:lvl2pPr>
            <a:lvl3pPr defTabSz="45720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S PGothic" panose="020B0600070205080204" pitchFamily="34" charset="-128"/>
                <a:cs typeface="Arial Unicode MS"/>
              </a:defRPr>
            </a:lvl3pPr>
            <a:lvl4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4pPr>
            <a:lvl5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9pPr>
          </a:lstStyle>
          <a:p>
            <a:pPr algn="ctr" eaLnBrk="1" hangingPunct="1">
              <a:spcBef>
                <a:spcPct val="0"/>
              </a:spcBef>
            </a:pPr>
            <a:r>
              <a:rPr lang="it-IT" altLang="en-US" sz="2400" b="1">
                <a:solidFill>
                  <a:schemeClr val="tx1"/>
                </a:solidFill>
                <a:latin typeface="Calibri" panose="020F0502020204030204" pitchFamily="34" charset="0"/>
              </a:rPr>
              <a:t>Tracking di oggetti o corpi alla deriva, per ricerca e soccorso e non solo…</a:t>
            </a:r>
          </a:p>
        </p:txBody>
      </p:sp>
    </p:spTree>
    <p:extLst>
      <p:ext uri="{BB962C8B-B14F-4D97-AF65-F5344CB8AC3E}">
        <p14:creationId xmlns:p14="http://schemas.microsoft.com/office/powerpoint/2010/main" val="27873127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362" name="TextBox 2"/>
          <p:cNvSpPr txBox="1">
            <a:spLocks noChangeArrowheads="1"/>
          </p:cNvSpPr>
          <p:nvPr/>
        </p:nvSpPr>
        <p:spPr bwMode="auto">
          <a:xfrm>
            <a:off x="467544" y="764704"/>
            <a:ext cx="5671595" cy="519112"/>
          </a:xfrm>
          <a:prstGeom prst="rect">
            <a:avLst/>
          </a:prstGeom>
          <a:noFill/>
          <a:ln w="9525">
            <a:noFill/>
            <a:miter lim="800000"/>
            <a:headEnd/>
            <a:tailEnd/>
          </a:ln>
        </p:spPr>
        <p:txBody>
          <a:bodyPr>
            <a:spAutoFit/>
          </a:bodyPr>
          <a:lstStyle/>
          <a:p>
            <a:pPr>
              <a:buClr>
                <a:srgbClr val="000000"/>
              </a:buClr>
              <a:buSzPct val="100000"/>
              <a:buFont typeface="Times New Roman" charset="0"/>
              <a:buNone/>
              <a:defRPr/>
            </a:pPr>
            <a:r>
              <a:rPr lang="en-US" sz="2800" b="1" dirty="0">
                <a:latin typeface="+mj-lt"/>
                <a:ea typeface="ＭＳ Ｐゴシック" charset="0"/>
                <a:cs typeface="ＭＳ Ｐゴシック" charset="0"/>
              </a:rPr>
              <a:t>LaMMA Main </a:t>
            </a:r>
            <a:r>
              <a:rPr lang="en-US" sz="2800" b="1" dirty="0" smtClean="0">
                <a:latin typeface="+mj-lt"/>
                <a:ea typeface="ＭＳ Ｐゴシック" charset="0"/>
                <a:cs typeface="ＭＳ Ｐゴシック" charset="0"/>
              </a:rPr>
              <a:t>activities</a:t>
            </a:r>
            <a:endParaRPr lang="en-US" sz="2800" dirty="0">
              <a:latin typeface="+mj-lt"/>
              <a:ea typeface="ＭＳ Ｐゴシック" charset="0"/>
              <a:cs typeface="ＭＳ Ｐゴシック" charset="0"/>
            </a:endParaRPr>
          </a:p>
        </p:txBody>
      </p:sp>
      <p:pic>
        <p:nvPicPr>
          <p:cNvPr id="9219"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20301" y="4181475"/>
            <a:ext cx="2785249" cy="233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713" y="4284663"/>
            <a:ext cx="2549361"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l="9587" t="5518" r="7990" b="12068"/>
          <a:stretch>
            <a:fillRect/>
          </a:stretch>
        </p:blipFill>
        <p:spPr bwMode="auto">
          <a:xfrm>
            <a:off x="2917114" y="4808538"/>
            <a:ext cx="1914950"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1"/>
          <p:cNvSpPr txBox="1">
            <a:spLocks/>
          </p:cNvSpPr>
          <p:nvPr/>
        </p:nvSpPr>
        <p:spPr bwMode="auto">
          <a:xfrm>
            <a:off x="5184" y="1268760"/>
            <a:ext cx="9180513" cy="48577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rgbClr val="3366FF"/>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rgbClr val="3366FF"/>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rgbClr val="3366FF"/>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rgbClr val="3366FF"/>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rgbClr val="3366FF"/>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Font typeface="Wingdings" charset="0"/>
              <a:buChar char="q"/>
            </a:pPr>
            <a:r>
              <a:rPr lang="en-GB" sz="2400" dirty="0" smtClean="0">
                <a:latin typeface="Arial" charset="0"/>
                <a:ea typeface="MS PGothic" charset="0"/>
                <a:cs typeface="Arial Unicode MS" charset="0"/>
              </a:rPr>
              <a:t>Meteorology &amp; Oceanography</a:t>
            </a:r>
          </a:p>
          <a:p>
            <a:pPr marL="1085850" lvl="1" indent="-342900">
              <a:lnSpc>
                <a:spcPct val="110000"/>
              </a:lnSpc>
              <a:buClr>
                <a:srgbClr val="005074"/>
              </a:buClr>
              <a:buFont typeface="Wingdings" charset="0"/>
              <a:buChar char="q"/>
            </a:pPr>
            <a:r>
              <a:rPr lang="en-GB" sz="2000" u="sng" dirty="0" smtClean="0">
                <a:solidFill>
                  <a:srgbClr val="00AEEF"/>
                </a:solidFill>
                <a:latin typeface="Arial" charset="0"/>
                <a:cs typeface="Arial Unicode MS" charset="0"/>
              </a:rPr>
              <a:t>Target</a:t>
            </a:r>
            <a:r>
              <a:rPr lang="en-GB" sz="2000" dirty="0" smtClean="0">
                <a:solidFill>
                  <a:srgbClr val="00AEEF"/>
                </a:solidFill>
                <a:latin typeface="Arial" charset="0"/>
                <a:cs typeface="Arial Unicode MS" charset="0"/>
              </a:rPr>
              <a:t>: regional (i.e. small) scales</a:t>
            </a:r>
          </a:p>
          <a:p>
            <a:pPr marL="1085850" lvl="1" indent="-342900">
              <a:lnSpc>
                <a:spcPct val="110000"/>
              </a:lnSpc>
              <a:spcBef>
                <a:spcPct val="0"/>
              </a:spcBef>
              <a:buClr>
                <a:srgbClr val="005074"/>
              </a:buClr>
              <a:buFont typeface="Wingdings" charset="0"/>
              <a:buChar char="q"/>
            </a:pPr>
            <a:r>
              <a:rPr lang="en-GB" sz="2000" u="sng" dirty="0" smtClean="0">
                <a:solidFill>
                  <a:srgbClr val="00AEEF"/>
                </a:solidFill>
                <a:latin typeface="Arial" charset="0"/>
                <a:cs typeface="Arial Unicode MS" charset="0"/>
              </a:rPr>
              <a:t>Operational</a:t>
            </a:r>
            <a:r>
              <a:rPr lang="en-GB" sz="2000" dirty="0" smtClean="0">
                <a:solidFill>
                  <a:srgbClr val="00AEEF"/>
                </a:solidFill>
                <a:latin typeface="Arial" charset="0"/>
                <a:cs typeface="Arial Unicode MS" charset="0"/>
              </a:rPr>
              <a:t> for: civil protection (H24/7), transportation, land/coastal management, coast guard, environmental monitoring, …</a:t>
            </a:r>
          </a:p>
          <a:p>
            <a:pPr marL="1943100" lvl="3" indent="-342900">
              <a:lnSpc>
                <a:spcPct val="110000"/>
              </a:lnSpc>
              <a:spcBef>
                <a:spcPct val="0"/>
              </a:spcBef>
              <a:buClr>
                <a:srgbClr val="005074"/>
              </a:buClr>
              <a:buFont typeface="Wingdings" charset="0"/>
              <a:buChar char="§"/>
            </a:pPr>
            <a:r>
              <a:rPr lang="en-GB" dirty="0" smtClean="0">
                <a:solidFill>
                  <a:srgbClr val="00AEEF"/>
                </a:solidFill>
                <a:latin typeface="Arial" charset="0"/>
                <a:cs typeface="Arial Unicode MS" charset="0"/>
              </a:rPr>
              <a:t>Regional </a:t>
            </a:r>
            <a:r>
              <a:rPr lang="en-GB" dirty="0" err="1" smtClean="0">
                <a:solidFill>
                  <a:srgbClr val="00AEEF"/>
                </a:solidFill>
                <a:latin typeface="Arial" charset="0"/>
                <a:cs typeface="Arial Unicode MS" charset="0"/>
              </a:rPr>
              <a:t>meteo</a:t>
            </a:r>
            <a:r>
              <a:rPr lang="en-GB" dirty="0" smtClean="0">
                <a:solidFill>
                  <a:srgbClr val="00AEEF"/>
                </a:solidFill>
                <a:latin typeface="Arial" charset="0"/>
                <a:cs typeface="Arial Unicode MS" charset="0"/>
              </a:rPr>
              <a:t> service for Tuscany</a:t>
            </a:r>
          </a:p>
          <a:p>
            <a:pPr marL="1943100" lvl="3" indent="-342900">
              <a:lnSpc>
                <a:spcPct val="110000"/>
              </a:lnSpc>
              <a:spcBef>
                <a:spcPct val="0"/>
              </a:spcBef>
              <a:buClr>
                <a:srgbClr val="005074"/>
              </a:buClr>
              <a:buFont typeface="Wingdings" charset="0"/>
              <a:buChar char="§"/>
            </a:pPr>
            <a:r>
              <a:rPr lang="en-GB" dirty="0" smtClean="0">
                <a:solidFill>
                  <a:srgbClr val="00AEEF"/>
                </a:solidFill>
                <a:latin typeface="Arial" charset="0"/>
                <a:cs typeface="Arial Unicode MS" charset="0"/>
              </a:rPr>
              <a:t>Service for Italian Coast Guard</a:t>
            </a:r>
            <a:endParaRPr lang="en-GB" dirty="0" smtClean="0">
              <a:solidFill>
                <a:srgbClr val="00AEEF"/>
              </a:solidFill>
              <a:latin typeface="Wingdings" charset="0"/>
              <a:cs typeface="Wingdings" charset="0"/>
              <a:sym typeface="Wingdings" charset="0"/>
            </a:endParaRPr>
          </a:p>
          <a:p>
            <a:pPr marL="1085850" lvl="1" indent="-342900">
              <a:lnSpc>
                <a:spcPct val="110000"/>
              </a:lnSpc>
              <a:buClr>
                <a:srgbClr val="005074"/>
              </a:buClr>
              <a:buFont typeface="Wingdings" charset="0"/>
              <a:buChar char="q"/>
            </a:pPr>
            <a:r>
              <a:rPr lang="en-GB" sz="2000" u="sng" dirty="0" smtClean="0">
                <a:solidFill>
                  <a:srgbClr val="00AEEF"/>
                </a:solidFill>
                <a:latin typeface="Arial" charset="0"/>
                <a:cs typeface="Arial Unicode MS" charset="0"/>
              </a:rPr>
              <a:t>Research</a:t>
            </a:r>
            <a:r>
              <a:rPr lang="en-GB" sz="2000" dirty="0" smtClean="0">
                <a:solidFill>
                  <a:srgbClr val="00AEEF"/>
                </a:solidFill>
                <a:latin typeface="Arial" charset="0"/>
                <a:cs typeface="Arial Unicode MS" charset="0"/>
              </a:rPr>
              <a:t> on: </a:t>
            </a:r>
            <a:r>
              <a:rPr lang="en-GB" sz="2000" dirty="0" err="1" smtClean="0">
                <a:solidFill>
                  <a:srgbClr val="00AEEF"/>
                </a:solidFill>
                <a:latin typeface="Arial" charset="0"/>
                <a:cs typeface="Arial Unicode MS" charset="0"/>
              </a:rPr>
              <a:t>nowcasting</a:t>
            </a:r>
            <a:r>
              <a:rPr lang="en-GB" sz="2000" dirty="0" smtClean="0">
                <a:solidFill>
                  <a:srgbClr val="00AEEF"/>
                </a:solidFill>
                <a:latin typeface="Arial" charset="0"/>
                <a:cs typeface="Arial Unicode MS" charset="0"/>
              </a:rPr>
              <a:t>, forecasting of extreme events, assimilation of local data, coastal modelling, design of observing system, …</a:t>
            </a:r>
          </a:p>
          <a:p>
            <a:pPr marL="1085850" lvl="1" indent="-342900">
              <a:buClr>
                <a:srgbClr val="005074"/>
              </a:buClr>
              <a:buFont typeface="Wingdings" charset="0"/>
              <a:buChar char="q"/>
            </a:pPr>
            <a:endParaRPr lang="en-GB" dirty="0" smtClean="0">
              <a:solidFill>
                <a:srgbClr val="00AEEF"/>
              </a:solidFill>
              <a:latin typeface="Arial" charset="0"/>
              <a:cs typeface="Arial Unicode MS" charset="0"/>
            </a:endParaRPr>
          </a:p>
          <a:p>
            <a:pPr>
              <a:buFont typeface="Wingdings" charset="0"/>
              <a:buChar char="q"/>
            </a:pPr>
            <a:endParaRPr lang="en-US" sz="2400" dirty="0" smtClean="0">
              <a:latin typeface="Arial" charset="0"/>
              <a:ea typeface="MS PGothic" charset="0"/>
              <a:cs typeface="Arial Unicode MS" charset="0"/>
            </a:endParaRPr>
          </a:p>
          <a:p>
            <a:pPr>
              <a:buFontTx/>
              <a:buNone/>
            </a:pPr>
            <a:endParaRPr lang="en-US" sz="2400" dirty="0">
              <a:latin typeface="Arial" charset="0"/>
              <a:ea typeface="MS PGothic" charset="0"/>
              <a:cs typeface="Arial Unicode MS" charset="0"/>
            </a:endParaRPr>
          </a:p>
        </p:txBody>
      </p:sp>
    </p:spTree>
    <p:extLst>
      <p:ext uri="{BB962C8B-B14F-4D97-AF65-F5344CB8AC3E}">
        <p14:creationId xmlns:p14="http://schemas.microsoft.com/office/powerpoint/2010/main" val="404287271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wipe/>
  </p:transition>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5122" name="Group 2"/>
          <p:cNvGrpSpPr>
            <a:grpSpLocks/>
          </p:cNvGrpSpPr>
          <p:nvPr/>
        </p:nvGrpSpPr>
        <p:grpSpPr bwMode="auto">
          <a:xfrm>
            <a:off x="336550" y="2780556"/>
            <a:ext cx="3802063" cy="3459162"/>
            <a:chOff x="212" y="1661"/>
            <a:chExt cx="2395" cy="2179"/>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2" y="1661"/>
              <a:ext cx="2395" cy="2179"/>
            </a:xfrm>
            <a:prstGeom prst="rect">
              <a:avLst/>
            </a:prstGeom>
            <a:solidFill>
              <a:srgbClr val="FFFFFF"/>
            </a:solidFill>
            <a:ln>
              <a:noFill/>
            </a:ln>
            <a:effectLst/>
            <a:extLs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124" name="Freeform 4"/>
            <p:cNvSpPr>
              <a:spLocks/>
            </p:cNvSpPr>
            <p:nvPr/>
          </p:nvSpPr>
          <p:spPr bwMode="auto">
            <a:xfrm>
              <a:off x="1805" y="3153"/>
              <a:ext cx="175" cy="406"/>
            </a:xfrm>
            <a:custGeom>
              <a:avLst/>
              <a:gdLst>
                <a:gd name="T0" fmla="*/ 440 w 441"/>
                <a:gd name="T1" fmla="*/ 0 h 1019"/>
                <a:gd name="T2" fmla="*/ 258 w 441"/>
                <a:gd name="T3" fmla="*/ 456 h 1019"/>
                <a:gd name="T4" fmla="*/ 0 w 441"/>
                <a:gd name="T5" fmla="*/ 912 h 1019"/>
                <a:gd name="T6" fmla="*/ 0 w 441"/>
                <a:gd name="T7" fmla="*/ 1018 h 1019"/>
              </a:gdLst>
              <a:ahLst/>
              <a:cxnLst>
                <a:cxn ang="0">
                  <a:pos x="T0" y="T1"/>
                </a:cxn>
                <a:cxn ang="0">
                  <a:pos x="T2" y="T3"/>
                </a:cxn>
                <a:cxn ang="0">
                  <a:pos x="T4" y="T5"/>
                </a:cxn>
                <a:cxn ang="0">
                  <a:pos x="T6" y="T7"/>
                </a:cxn>
              </a:cxnLst>
              <a:rect l="0" t="0" r="r" b="b"/>
              <a:pathLst>
                <a:path w="441" h="1019">
                  <a:moveTo>
                    <a:pt x="440" y="0"/>
                  </a:moveTo>
                  <a:cubicBezTo>
                    <a:pt x="398" y="160"/>
                    <a:pt x="302" y="293"/>
                    <a:pt x="258" y="456"/>
                  </a:cubicBezTo>
                  <a:cubicBezTo>
                    <a:pt x="212" y="626"/>
                    <a:pt x="32" y="731"/>
                    <a:pt x="0" y="912"/>
                  </a:cubicBezTo>
                  <a:lnTo>
                    <a:pt x="0" y="1018"/>
                  </a:lnTo>
                </a:path>
              </a:pathLst>
            </a:custGeom>
            <a:noFill/>
            <a:ln w="17640" cap="sq">
              <a:solidFill>
                <a:srgbClr val="000000"/>
              </a:solidFill>
              <a:round/>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25" name="Freeform 5"/>
            <p:cNvSpPr>
              <a:spLocks/>
            </p:cNvSpPr>
            <p:nvPr/>
          </p:nvSpPr>
          <p:spPr bwMode="auto">
            <a:xfrm>
              <a:off x="2093" y="3030"/>
              <a:ext cx="218" cy="236"/>
            </a:xfrm>
            <a:custGeom>
              <a:avLst/>
              <a:gdLst>
                <a:gd name="T0" fmla="*/ 0 w 548"/>
                <a:gd name="T1" fmla="*/ 79 h 642"/>
                <a:gd name="T2" fmla="*/ 364 w 548"/>
                <a:gd name="T3" fmla="*/ 261 h 642"/>
                <a:gd name="T4" fmla="*/ 380 w 548"/>
                <a:gd name="T5" fmla="*/ 413 h 642"/>
                <a:gd name="T6" fmla="*/ 440 w 548"/>
                <a:gd name="T7" fmla="*/ 565 h 642"/>
                <a:gd name="T8" fmla="*/ 547 w 548"/>
                <a:gd name="T9" fmla="*/ 641 h 642"/>
              </a:gdLst>
              <a:ahLst/>
              <a:cxnLst>
                <a:cxn ang="0">
                  <a:pos x="T0" y="T1"/>
                </a:cxn>
                <a:cxn ang="0">
                  <a:pos x="T2" y="T3"/>
                </a:cxn>
                <a:cxn ang="0">
                  <a:pos x="T4" y="T5"/>
                </a:cxn>
                <a:cxn ang="0">
                  <a:pos x="T6" y="T7"/>
                </a:cxn>
                <a:cxn ang="0">
                  <a:pos x="T8" y="T9"/>
                </a:cxn>
              </a:cxnLst>
              <a:rect l="0" t="0" r="r" b="b"/>
              <a:pathLst>
                <a:path w="548" h="642">
                  <a:moveTo>
                    <a:pt x="0" y="79"/>
                  </a:moveTo>
                  <a:cubicBezTo>
                    <a:pt x="135" y="0"/>
                    <a:pt x="377" y="68"/>
                    <a:pt x="364" y="261"/>
                  </a:cubicBezTo>
                  <a:lnTo>
                    <a:pt x="380" y="413"/>
                  </a:lnTo>
                  <a:lnTo>
                    <a:pt x="440" y="565"/>
                  </a:lnTo>
                  <a:lnTo>
                    <a:pt x="547" y="641"/>
                  </a:lnTo>
                </a:path>
              </a:pathLst>
            </a:custGeom>
            <a:noFill/>
            <a:ln w="17640" cap="sq">
              <a:solidFill>
                <a:srgbClr val="000000"/>
              </a:solidFill>
              <a:round/>
              <a:headEnd type="triangle"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26" name="Freeform 6"/>
            <p:cNvSpPr>
              <a:spLocks noChangeArrowheads="1"/>
            </p:cNvSpPr>
            <p:nvPr/>
          </p:nvSpPr>
          <p:spPr bwMode="auto">
            <a:xfrm flipH="1">
              <a:off x="2220" y="2906"/>
              <a:ext cx="170" cy="164"/>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27" name="AutoShape 7"/>
            <p:cNvSpPr>
              <a:spLocks noChangeArrowheads="1"/>
            </p:cNvSpPr>
            <p:nvPr/>
          </p:nvSpPr>
          <p:spPr bwMode="auto">
            <a:xfrm>
              <a:off x="1261" y="3222"/>
              <a:ext cx="184" cy="99"/>
            </a:xfrm>
            <a:prstGeom prst="leftArrow">
              <a:avLst>
                <a:gd name="adj1" fmla="val 50000"/>
                <a:gd name="adj2" fmla="val 46465"/>
              </a:avLst>
            </a:pr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28" name="Freeform 8"/>
            <p:cNvSpPr>
              <a:spLocks noChangeArrowheads="1"/>
            </p:cNvSpPr>
            <p:nvPr/>
          </p:nvSpPr>
          <p:spPr bwMode="auto">
            <a:xfrm flipH="1">
              <a:off x="2044" y="2733"/>
              <a:ext cx="142" cy="136"/>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29" name="Freeform 9"/>
            <p:cNvSpPr>
              <a:spLocks noChangeArrowheads="1"/>
            </p:cNvSpPr>
            <p:nvPr/>
          </p:nvSpPr>
          <p:spPr bwMode="auto">
            <a:xfrm flipH="1">
              <a:off x="1688" y="2362"/>
              <a:ext cx="142" cy="136"/>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0" name="Freeform 10"/>
            <p:cNvSpPr>
              <a:spLocks noChangeArrowheads="1"/>
            </p:cNvSpPr>
            <p:nvPr/>
          </p:nvSpPr>
          <p:spPr bwMode="auto">
            <a:xfrm flipH="1">
              <a:off x="1777" y="2685"/>
              <a:ext cx="142" cy="136"/>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1" name="Freeform 11"/>
            <p:cNvSpPr>
              <a:spLocks noChangeArrowheads="1"/>
            </p:cNvSpPr>
            <p:nvPr/>
          </p:nvSpPr>
          <p:spPr bwMode="auto">
            <a:xfrm flipH="1" flipV="1">
              <a:off x="1806" y="2868"/>
              <a:ext cx="142" cy="172"/>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2" name="Freeform 12"/>
            <p:cNvSpPr>
              <a:spLocks noChangeArrowheads="1"/>
            </p:cNvSpPr>
            <p:nvPr/>
          </p:nvSpPr>
          <p:spPr bwMode="auto">
            <a:xfrm flipH="1" flipV="1">
              <a:off x="1691" y="2528"/>
              <a:ext cx="142" cy="99"/>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3" name="Freeform 13"/>
            <p:cNvSpPr>
              <a:spLocks noChangeArrowheads="1"/>
            </p:cNvSpPr>
            <p:nvPr/>
          </p:nvSpPr>
          <p:spPr bwMode="auto">
            <a:xfrm flipH="1">
              <a:off x="651" y="2932"/>
              <a:ext cx="170" cy="164"/>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4" name="AutoShape 14"/>
            <p:cNvSpPr>
              <a:spLocks noChangeArrowheads="1"/>
            </p:cNvSpPr>
            <p:nvPr/>
          </p:nvSpPr>
          <p:spPr bwMode="auto">
            <a:xfrm>
              <a:off x="550" y="2642"/>
              <a:ext cx="86" cy="156"/>
            </a:xfrm>
            <a:prstGeom prst="upArrow">
              <a:avLst>
                <a:gd name="adj1" fmla="val 50000"/>
                <a:gd name="adj2" fmla="val 45349"/>
              </a:avLst>
            </a:pr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5" name="Freeform 15"/>
            <p:cNvSpPr>
              <a:spLocks noChangeArrowheads="1"/>
            </p:cNvSpPr>
            <p:nvPr/>
          </p:nvSpPr>
          <p:spPr bwMode="auto">
            <a:xfrm>
              <a:off x="763" y="3236"/>
              <a:ext cx="155" cy="164"/>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6" name="AutoShape 16"/>
            <p:cNvSpPr>
              <a:spLocks noChangeArrowheads="1"/>
            </p:cNvSpPr>
            <p:nvPr/>
          </p:nvSpPr>
          <p:spPr bwMode="auto">
            <a:xfrm>
              <a:off x="1553" y="3224"/>
              <a:ext cx="193" cy="90"/>
            </a:xfrm>
            <a:prstGeom prst="rightArrow">
              <a:avLst>
                <a:gd name="adj1" fmla="val 50000"/>
                <a:gd name="adj2" fmla="val 53611"/>
              </a:avLst>
            </a:pr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7" name="Freeform 17"/>
            <p:cNvSpPr>
              <a:spLocks noChangeArrowheads="1"/>
            </p:cNvSpPr>
            <p:nvPr/>
          </p:nvSpPr>
          <p:spPr bwMode="auto">
            <a:xfrm>
              <a:off x="1358" y="2428"/>
              <a:ext cx="155" cy="164"/>
            </a:xfrm>
            <a:custGeom>
              <a:avLst/>
              <a:gdLst>
                <a:gd name="T0" fmla="*/ 98 w 142"/>
                <a:gd name="T1" fmla="*/ 21 h 147"/>
                <a:gd name="T2" fmla="*/ 36 w 142"/>
                <a:gd name="T3" fmla="*/ 84 h 147"/>
                <a:gd name="T4" fmla="*/ 4 w 142"/>
                <a:gd name="T5" fmla="*/ 116 h 147"/>
                <a:gd name="T6" fmla="*/ 0 w 142"/>
                <a:gd name="T7" fmla="*/ 116 h 147"/>
                <a:gd name="T8" fmla="*/ 0 w 142"/>
                <a:gd name="T9" fmla="*/ 147 h 147"/>
                <a:gd name="T10" fmla="*/ 4 w 142"/>
                <a:gd name="T11" fmla="*/ 147 h 147"/>
                <a:gd name="T12" fmla="*/ 67 w 142"/>
                <a:gd name="T13" fmla="*/ 84 h 147"/>
                <a:gd name="T14" fmla="*/ 98 w 142"/>
                <a:gd name="T15" fmla="*/ 53 h 147"/>
                <a:gd name="T16" fmla="*/ 103 w 142"/>
                <a:gd name="T17" fmla="*/ 53 h 147"/>
                <a:gd name="T18" fmla="*/ 103 w 142"/>
                <a:gd name="T19" fmla="*/ 73 h 147"/>
                <a:gd name="T20" fmla="*/ 142 w 142"/>
                <a:gd name="T21" fmla="*/ 37 h 147"/>
                <a:gd name="T22" fmla="*/ 103 w 142"/>
                <a:gd name="T23" fmla="*/ 0 h 147"/>
                <a:gd name="T24" fmla="*/ 103 w 142"/>
                <a:gd name="T25" fmla="*/ 21 h 147"/>
                <a:gd name="T26" fmla="*/ 98 w 142"/>
                <a:gd name="T27" fmla="*/ 2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2" h="147">
                  <a:moveTo>
                    <a:pt x="98" y="21"/>
                  </a:moveTo>
                  <a:cubicBezTo>
                    <a:pt x="64" y="21"/>
                    <a:pt x="36" y="50"/>
                    <a:pt x="36" y="84"/>
                  </a:cubicBezTo>
                  <a:cubicBezTo>
                    <a:pt x="36" y="102"/>
                    <a:pt x="22" y="116"/>
                    <a:pt x="4" y="116"/>
                  </a:cubicBezTo>
                  <a:cubicBezTo>
                    <a:pt x="0" y="116"/>
                    <a:pt x="0" y="116"/>
                    <a:pt x="0" y="116"/>
                  </a:cubicBezTo>
                  <a:cubicBezTo>
                    <a:pt x="0" y="147"/>
                    <a:pt x="0" y="147"/>
                    <a:pt x="0" y="147"/>
                  </a:cubicBezTo>
                  <a:cubicBezTo>
                    <a:pt x="4" y="147"/>
                    <a:pt x="4" y="147"/>
                    <a:pt x="4" y="147"/>
                  </a:cubicBezTo>
                  <a:cubicBezTo>
                    <a:pt x="39" y="147"/>
                    <a:pt x="67" y="119"/>
                    <a:pt x="67" y="84"/>
                  </a:cubicBezTo>
                  <a:cubicBezTo>
                    <a:pt x="67" y="67"/>
                    <a:pt x="81" y="53"/>
                    <a:pt x="98" y="53"/>
                  </a:cubicBezTo>
                  <a:cubicBezTo>
                    <a:pt x="103" y="53"/>
                    <a:pt x="103" y="53"/>
                    <a:pt x="103" y="53"/>
                  </a:cubicBezTo>
                  <a:cubicBezTo>
                    <a:pt x="103" y="73"/>
                    <a:pt x="103" y="73"/>
                    <a:pt x="103" y="73"/>
                  </a:cubicBezTo>
                  <a:cubicBezTo>
                    <a:pt x="142" y="37"/>
                    <a:pt x="142" y="37"/>
                    <a:pt x="142" y="37"/>
                  </a:cubicBezTo>
                  <a:cubicBezTo>
                    <a:pt x="103" y="0"/>
                    <a:pt x="103" y="0"/>
                    <a:pt x="103" y="0"/>
                  </a:cubicBezTo>
                  <a:cubicBezTo>
                    <a:pt x="103" y="21"/>
                    <a:pt x="103" y="21"/>
                    <a:pt x="103" y="21"/>
                  </a:cubicBezTo>
                  <a:lnTo>
                    <a:pt x="98" y="21"/>
                  </a:lnTo>
                  <a:close/>
                </a:path>
              </a:pathLst>
            </a:custGeom>
            <a:solidFill>
              <a:srgbClr val="99CCFF"/>
            </a:solidFill>
            <a:ln w="9360" cap="sq">
              <a:solidFill>
                <a:srgbClr val="000000"/>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8" name="Freeform 18"/>
            <p:cNvSpPr>
              <a:spLocks/>
            </p:cNvSpPr>
            <p:nvPr/>
          </p:nvSpPr>
          <p:spPr bwMode="auto">
            <a:xfrm>
              <a:off x="703" y="2523"/>
              <a:ext cx="230" cy="175"/>
            </a:xfrm>
            <a:custGeom>
              <a:avLst/>
              <a:gdLst>
                <a:gd name="T0" fmla="*/ 0 w 655"/>
                <a:gd name="T1" fmla="*/ 319 h 533"/>
                <a:gd name="T2" fmla="*/ 561 w 655"/>
                <a:gd name="T3" fmla="*/ 302 h 533"/>
                <a:gd name="T4" fmla="*/ 174 w 655"/>
                <a:gd name="T5" fmla="*/ 43 h 533"/>
                <a:gd name="T6" fmla="*/ 135 w 655"/>
                <a:gd name="T7" fmla="*/ 75 h 533"/>
              </a:gdLst>
              <a:ahLst/>
              <a:cxnLst>
                <a:cxn ang="0">
                  <a:pos x="T0" y="T1"/>
                </a:cxn>
                <a:cxn ang="0">
                  <a:pos x="T2" y="T3"/>
                </a:cxn>
                <a:cxn ang="0">
                  <a:pos x="T4" y="T5"/>
                </a:cxn>
                <a:cxn ang="0">
                  <a:pos x="T6" y="T7"/>
                </a:cxn>
              </a:cxnLst>
              <a:rect l="0" t="0" r="r" b="b"/>
              <a:pathLst>
                <a:path w="655" h="533">
                  <a:moveTo>
                    <a:pt x="0" y="319"/>
                  </a:moveTo>
                  <a:cubicBezTo>
                    <a:pt x="91" y="523"/>
                    <a:pt x="465" y="532"/>
                    <a:pt x="561" y="302"/>
                  </a:cubicBezTo>
                  <a:cubicBezTo>
                    <a:pt x="654" y="82"/>
                    <a:pt x="345" y="0"/>
                    <a:pt x="174" y="43"/>
                  </a:cubicBezTo>
                  <a:lnTo>
                    <a:pt x="135" y="75"/>
                  </a:lnTo>
                </a:path>
              </a:pathLst>
            </a:custGeom>
            <a:noFill/>
            <a:ln w="9360" cap="sq">
              <a:solidFill>
                <a:srgbClr val="000000"/>
              </a:solidFill>
              <a:round/>
              <a:headEnd type="triangle" w="med" len="me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sp>
          <p:nvSpPr>
            <p:cNvPr id="5139" name="Freeform 19"/>
            <p:cNvSpPr>
              <a:spLocks/>
            </p:cNvSpPr>
            <p:nvPr/>
          </p:nvSpPr>
          <p:spPr bwMode="auto">
            <a:xfrm>
              <a:off x="1072" y="2477"/>
              <a:ext cx="179" cy="153"/>
            </a:xfrm>
            <a:custGeom>
              <a:avLst/>
              <a:gdLst>
                <a:gd name="T0" fmla="*/ 0 w 511"/>
                <a:gd name="T1" fmla="*/ 278 h 464"/>
                <a:gd name="T2" fmla="*/ 438 w 511"/>
                <a:gd name="T3" fmla="*/ 263 h 464"/>
                <a:gd name="T4" fmla="*/ 136 w 511"/>
                <a:gd name="T5" fmla="*/ 38 h 464"/>
                <a:gd name="T6" fmla="*/ 105 w 511"/>
                <a:gd name="T7" fmla="*/ 65 h 464"/>
              </a:gdLst>
              <a:ahLst/>
              <a:cxnLst>
                <a:cxn ang="0">
                  <a:pos x="T0" y="T1"/>
                </a:cxn>
                <a:cxn ang="0">
                  <a:pos x="T2" y="T3"/>
                </a:cxn>
                <a:cxn ang="0">
                  <a:pos x="T4" y="T5"/>
                </a:cxn>
                <a:cxn ang="0">
                  <a:pos x="T6" y="T7"/>
                </a:cxn>
              </a:cxnLst>
              <a:rect l="0" t="0" r="r" b="b"/>
              <a:pathLst>
                <a:path w="511" h="464">
                  <a:moveTo>
                    <a:pt x="0" y="278"/>
                  </a:moveTo>
                  <a:cubicBezTo>
                    <a:pt x="71" y="456"/>
                    <a:pt x="362" y="463"/>
                    <a:pt x="438" y="263"/>
                  </a:cubicBezTo>
                  <a:cubicBezTo>
                    <a:pt x="510" y="72"/>
                    <a:pt x="269" y="0"/>
                    <a:pt x="136" y="38"/>
                  </a:cubicBezTo>
                  <a:lnTo>
                    <a:pt x="105" y="65"/>
                  </a:lnTo>
                </a:path>
              </a:pathLst>
            </a:custGeom>
            <a:noFill/>
            <a:ln w="9360" cap="sq">
              <a:solidFill>
                <a:srgbClr val="000000"/>
              </a:solidFill>
              <a:round/>
              <a:headEnd/>
              <a:tailEnd type="triangl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it-IT"/>
            </a:p>
          </p:txBody>
        </p:sp>
      </p:grpSp>
      <p:pic>
        <p:nvPicPr>
          <p:cNvPr id="5140"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2694831"/>
            <a:ext cx="4391025" cy="4046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5141" name="Line 21"/>
          <p:cNvSpPr>
            <a:spLocks noChangeShapeType="1"/>
          </p:cNvSpPr>
          <p:nvPr/>
        </p:nvSpPr>
        <p:spPr bwMode="auto">
          <a:xfrm flipV="1">
            <a:off x="6556375" y="4341068"/>
            <a:ext cx="1588" cy="938213"/>
          </a:xfrm>
          <a:prstGeom prst="line">
            <a:avLst/>
          </a:prstGeom>
          <a:noFill/>
          <a:ln w="34920" cap="sq">
            <a:solidFill>
              <a:srgbClr val="FF00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it-IT"/>
          </a:p>
        </p:txBody>
      </p:sp>
      <p:sp>
        <p:nvSpPr>
          <p:cNvPr id="5142" name="Line 22"/>
          <p:cNvSpPr>
            <a:spLocks noChangeShapeType="1"/>
          </p:cNvSpPr>
          <p:nvPr/>
        </p:nvSpPr>
        <p:spPr bwMode="auto">
          <a:xfrm flipH="1" flipV="1">
            <a:off x="7091363" y="4341068"/>
            <a:ext cx="290512" cy="434975"/>
          </a:xfrm>
          <a:prstGeom prst="line">
            <a:avLst/>
          </a:prstGeom>
          <a:noFill/>
          <a:ln w="34920" cap="sq">
            <a:solidFill>
              <a:srgbClr val="FF00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it-IT"/>
          </a:p>
        </p:txBody>
      </p:sp>
      <p:sp>
        <p:nvSpPr>
          <p:cNvPr id="5143" name="Line 23"/>
          <p:cNvSpPr>
            <a:spLocks noChangeShapeType="1"/>
          </p:cNvSpPr>
          <p:nvPr/>
        </p:nvSpPr>
        <p:spPr bwMode="auto">
          <a:xfrm flipH="1">
            <a:off x="5722938" y="6071443"/>
            <a:ext cx="650875" cy="71438"/>
          </a:xfrm>
          <a:prstGeom prst="line">
            <a:avLst/>
          </a:prstGeom>
          <a:noFill/>
          <a:ln w="34920" cap="sq">
            <a:solidFill>
              <a:srgbClr val="FF00FF"/>
            </a:solidFill>
            <a:miter lim="800000"/>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it-IT"/>
          </a:p>
        </p:txBody>
      </p:sp>
      <p:sp>
        <p:nvSpPr>
          <p:cNvPr id="5144" name="Text Box 24"/>
          <p:cNvSpPr txBox="1">
            <a:spLocks noChangeArrowheads="1"/>
          </p:cNvSpPr>
          <p:nvPr/>
        </p:nvSpPr>
        <p:spPr bwMode="auto">
          <a:xfrm>
            <a:off x="323528" y="836712"/>
            <a:ext cx="5834063" cy="406400"/>
          </a:xfrm>
          <a:prstGeom prst="rect">
            <a:avLst/>
          </a:prstGeom>
          <a:solidFill>
            <a:srgbClr val="FFFF00"/>
          </a:solidFill>
          <a:ln w="9360" cap="sq">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algn="ctr">
              <a:buClrTx/>
              <a:buFontTx/>
              <a:buNone/>
            </a:pPr>
            <a:r>
              <a:rPr lang="it-IT" b="1">
                <a:solidFill>
                  <a:srgbClr val="3333CC"/>
                </a:solidFill>
                <a:cs typeface="ＭＳ Ｐゴシック" charset="0"/>
              </a:rPr>
              <a:t>An overview of the Ligurian/North Tyrrhenian</a:t>
            </a:r>
          </a:p>
        </p:txBody>
      </p:sp>
      <p:pic>
        <p:nvPicPr>
          <p:cNvPr id="5145" name="Picture 2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2300" y="215900"/>
            <a:ext cx="369888" cy="36988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27" name="Text Box 1"/>
          <p:cNvSpPr txBox="1">
            <a:spLocks noChangeArrowheads="1"/>
          </p:cNvSpPr>
          <p:nvPr/>
        </p:nvSpPr>
        <p:spPr bwMode="auto">
          <a:xfrm>
            <a:off x="179512" y="1367130"/>
            <a:ext cx="8856984" cy="13435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90000" tIns="46800" rIns="90000" bIns="46800">
            <a:spAutoFit/>
          </a:bodyPr>
          <a:lstStyle>
            <a:lvl1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1pPr>
            <a:lvl2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2pPr>
            <a:lvl3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3pPr>
            <a:lvl4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4pPr>
            <a:lvl5pP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5pPr>
            <a:lvl6pPr marL="25146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6pPr>
            <a:lvl7pPr marL="29718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7pPr>
            <a:lvl8pPr marL="34290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8pPr>
            <a:lvl9pPr marL="3886200" indent="-228600" defTabSz="449263" fontAlgn="base">
              <a:spcBef>
                <a:spcPct val="0"/>
              </a:spcBef>
              <a:spcAft>
                <a:spcPct val="0"/>
              </a:spcAft>
              <a:buClr>
                <a:srgbClr val="000000"/>
              </a:buClr>
              <a:buSzPct val="100000"/>
              <a:buFont typeface="Times New Roman"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Arial" charset="0"/>
                <a:ea typeface="ＭＳ Ｐゴシック" charset="0"/>
                <a:cs typeface="Arial Unicode MS" charset="0"/>
              </a:defRPr>
            </a:lvl9pPr>
          </a:lstStyle>
          <a:p>
            <a:pPr marL="285750" indent="-285750">
              <a:spcBef>
                <a:spcPts val="1125"/>
              </a:spcBef>
              <a:buClrTx/>
              <a:buFont typeface="Arial" panose="020B0604020202020204" pitchFamily="34" charset="0"/>
              <a:buChar char="•"/>
            </a:pPr>
            <a:r>
              <a:rPr lang="it-IT" dirty="0" err="1" smtClean="0">
                <a:cs typeface="Arial" charset="0"/>
              </a:rPr>
              <a:t>Ligurian</a:t>
            </a:r>
            <a:r>
              <a:rPr lang="it-IT" dirty="0" smtClean="0">
                <a:cs typeface="Arial" charset="0"/>
              </a:rPr>
              <a:t> and </a:t>
            </a:r>
            <a:r>
              <a:rPr lang="it-IT" dirty="0" err="1" smtClean="0">
                <a:cs typeface="Arial" charset="0"/>
              </a:rPr>
              <a:t>Tyrrhenian</a:t>
            </a:r>
            <a:r>
              <a:rPr lang="it-IT" dirty="0" smtClean="0">
                <a:cs typeface="Arial" charset="0"/>
              </a:rPr>
              <a:t> </a:t>
            </a:r>
            <a:r>
              <a:rPr lang="it-IT" dirty="0" err="1" smtClean="0">
                <a:cs typeface="Arial" charset="0"/>
              </a:rPr>
              <a:t>basin</a:t>
            </a:r>
            <a:r>
              <a:rPr lang="it-IT" dirty="0" smtClean="0">
                <a:cs typeface="Arial" charset="0"/>
              </a:rPr>
              <a:t> </a:t>
            </a:r>
            <a:r>
              <a:rPr lang="it-IT" dirty="0" err="1" smtClean="0">
                <a:cs typeface="Arial" charset="0"/>
              </a:rPr>
              <a:t>connected</a:t>
            </a:r>
            <a:r>
              <a:rPr lang="it-IT" dirty="0" smtClean="0">
                <a:cs typeface="Arial" charset="0"/>
              </a:rPr>
              <a:t> </a:t>
            </a:r>
            <a:r>
              <a:rPr lang="it-IT" dirty="0" err="1" smtClean="0">
                <a:cs typeface="Arial" charset="0"/>
              </a:rPr>
              <a:t>through</a:t>
            </a:r>
            <a:r>
              <a:rPr lang="it-IT" dirty="0" smtClean="0">
                <a:cs typeface="Arial" charset="0"/>
              </a:rPr>
              <a:t> a </a:t>
            </a:r>
            <a:r>
              <a:rPr lang="it-IT" dirty="0" err="1" smtClean="0">
                <a:cs typeface="Arial" charset="0"/>
              </a:rPr>
              <a:t>system</a:t>
            </a:r>
            <a:r>
              <a:rPr lang="it-IT" dirty="0" smtClean="0">
                <a:cs typeface="Arial" charset="0"/>
              </a:rPr>
              <a:t> of </a:t>
            </a:r>
            <a:r>
              <a:rPr lang="it-IT" dirty="0" err="1" smtClean="0">
                <a:cs typeface="Arial" charset="0"/>
              </a:rPr>
              <a:t>straits</a:t>
            </a:r>
            <a:r>
              <a:rPr lang="it-IT" dirty="0" smtClean="0">
                <a:cs typeface="Arial" charset="0"/>
              </a:rPr>
              <a:t> and </a:t>
            </a:r>
            <a:r>
              <a:rPr lang="it-IT" dirty="0" err="1" smtClean="0">
                <a:cs typeface="Arial" charset="0"/>
              </a:rPr>
              <a:t>channels</a:t>
            </a:r>
            <a:r>
              <a:rPr lang="it-IT" dirty="0" smtClean="0">
                <a:cs typeface="Arial" charset="0"/>
              </a:rPr>
              <a:t> on </a:t>
            </a:r>
            <a:r>
              <a:rPr lang="it-IT" dirty="0" err="1" smtClean="0">
                <a:cs typeface="Arial" charset="0"/>
              </a:rPr>
              <a:t>shelf</a:t>
            </a:r>
            <a:r>
              <a:rPr lang="it-IT" dirty="0" smtClean="0">
                <a:cs typeface="Arial" charset="0"/>
              </a:rPr>
              <a:t> </a:t>
            </a:r>
            <a:r>
              <a:rPr lang="it-IT" dirty="0" err="1" smtClean="0">
                <a:cs typeface="Arial" charset="0"/>
              </a:rPr>
              <a:t>areas</a:t>
            </a:r>
            <a:r>
              <a:rPr lang="it-IT" dirty="0" smtClean="0">
                <a:cs typeface="Arial" charset="0"/>
              </a:rPr>
              <a:t>. </a:t>
            </a:r>
          </a:p>
          <a:p>
            <a:pPr marL="285750" indent="-285750">
              <a:spcBef>
                <a:spcPts val="1125"/>
              </a:spcBef>
              <a:buClrTx/>
              <a:buFont typeface="Arial" panose="020B0604020202020204" pitchFamily="34" charset="0"/>
              <a:buChar char="•"/>
            </a:pPr>
            <a:r>
              <a:rPr lang="it-IT" dirty="0" err="1" smtClean="0">
                <a:cs typeface="Arial" charset="0"/>
              </a:rPr>
              <a:t>Seasonal</a:t>
            </a:r>
            <a:r>
              <a:rPr lang="it-IT" dirty="0" smtClean="0">
                <a:cs typeface="Arial" charset="0"/>
              </a:rPr>
              <a:t> </a:t>
            </a:r>
            <a:r>
              <a:rPr lang="it-IT" dirty="0" err="1" smtClean="0">
                <a:cs typeface="Arial" charset="0"/>
              </a:rPr>
              <a:t>circulation</a:t>
            </a:r>
            <a:r>
              <a:rPr lang="it-IT" dirty="0" smtClean="0">
                <a:cs typeface="Arial" charset="0"/>
              </a:rPr>
              <a:t> </a:t>
            </a:r>
            <a:r>
              <a:rPr lang="it-IT" dirty="0" err="1" smtClean="0">
                <a:cs typeface="Arial" charset="0"/>
              </a:rPr>
              <a:t>studied</a:t>
            </a:r>
            <a:r>
              <a:rPr lang="it-IT" dirty="0" smtClean="0">
                <a:cs typeface="Arial" charset="0"/>
              </a:rPr>
              <a:t> by </a:t>
            </a:r>
            <a:r>
              <a:rPr lang="it-IT" dirty="0" err="1" smtClean="0">
                <a:cs typeface="Arial" charset="0"/>
              </a:rPr>
              <a:t>Astraldi</a:t>
            </a:r>
            <a:r>
              <a:rPr lang="it-IT" dirty="0" smtClean="0">
                <a:cs typeface="Arial" charset="0"/>
              </a:rPr>
              <a:t> and </a:t>
            </a:r>
            <a:r>
              <a:rPr lang="it-IT" dirty="0" err="1" smtClean="0">
                <a:cs typeface="Arial" charset="0"/>
              </a:rPr>
              <a:t>Gasparini</a:t>
            </a:r>
            <a:r>
              <a:rPr lang="it-IT" dirty="0" smtClean="0">
                <a:cs typeface="Arial" charset="0"/>
              </a:rPr>
              <a:t> (1992), </a:t>
            </a:r>
            <a:r>
              <a:rPr lang="it-IT" dirty="0" err="1" smtClean="0">
                <a:cs typeface="Arial" charset="0"/>
              </a:rPr>
              <a:t>Vignudelli</a:t>
            </a:r>
            <a:r>
              <a:rPr lang="it-IT" dirty="0" smtClean="0">
                <a:cs typeface="Arial" charset="0"/>
              </a:rPr>
              <a:t> et al. (2003), …</a:t>
            </a:r>
            <a:endParaRPr lang="it-IT" dirty="0">
              <a:cs typeface="Arial" charset="0"/>
            </a:endParaRPr>
          </a:p>
        </p:txBody>
      </p:sp>
    </p:spTree>
    <p:extLst>
      <p:ext uri="{BB962C8B-B14F-4D97-AF65-F5344CB8AC3E}">
        <p14:creationId xmlns:p14="http://schemas.microsoft.com/office/powerpoint/2010/main" val="198379520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7" name="Immagine 6" descr="Schermata 2015-10-19 alle 19.21.39.png"/>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1012896" y="1013790"/>
            <a:ext cx="7310668" cy="5760000"/>
          </a:xfrm>
          <a:prstGeom prst="rect">
            <a:avLst/>
          </a:prstGeom>
        </p:spPr>
      </p:pic>
      <p:pic>
        <p:nvPicPr>
          <p:cNvPr id="5" name="Immagine 4" descr="Schermata 2015-10-19 alle 19.21.28.png"/>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012896" y="1013790"/>
            <a:ext cx="7310668" cy="5760000"/>
          </a:xfrm>
          <a:prstGeom prst="rect">
            <a:avLst/>
          </a:prstGeom>
        </p:spPr>
      </p:pic>
      <p:pic>
        <p:nvPicPr>
          <p:cNvPr id="4" name="Immagine 3" descr="Schermata 2015-10-19 alle 19.21.16.png"/>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012896" y="1013790"/>
            <a:ext cx="7310668" cy="5760000"/>
          </a:xfrm>
          <a:prstGeom prst="rect">
            <a:avLst/>
          </a:prstGeom>
        </p:spPr>
      </p:pic>
      <p:pic>
        <p:nvPicPr>
          <p:cNvPr id="6" name="Immagine 5" descr="Schermata 2015-10-19 alle 19.20.52.png"/>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012896" y="1013790"/>
            <a:ext cx="7310668" cy="5760000"/>
          </a:xfrm>
          <a:prstGeom prst="rect">
            <a:avLst/>
          </a:prstGeom>
        </p:spPr>
      </p:pic>
      <p:sp>
        <p:nvSpPr>
          <p:cNvPr id="8" name="Freccia circolare in su 7"/>
          <p:cNvSpPr/>
          <p:nvPr/>
        </p:nvSpPr>
        <p:spPr>
          <a:xfrm rot="11694951">
            <a:off x="3172566" y="1497058"/>
            <a:ext cx="750378" cy="355600"/>
          </a:xfrm>
          <a:prstGeom prst="curvedUpArrow">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9" name="Freccia circolare in su 8"/>
          <p:cNvSpPr/>
          <p:nvPr/>
        </p:nvSpPr>
        <p:spPr>
          <a:xfrm rot="11731588">
            <a:off x="3481461" y="2438784"/>
            <a:ext cx="626904" cy="313348"/>
          </a:xfrm>
          <a:prstGeom prst="curvedUpArrow">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0" name="Freccia destra 9"/>
          <p:cNvSpPr/>
          <p:nvPr/>
        </p:nvSpPr>
        <p:spPr>
          <a:xfrm rot="8898884">
            <a:off x="2538363" y="1950379"/>
            <a:ext cx="583966" cy="164795"/>
          </a:xfrm>
          <a:prstGeom prst="rightArrow">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1" name="CasellaDiTesto 10"/>
          <p:cNvSpPr txBox="1"/>
          <p:nvPr/>
        </p:nvSpPr>
        <p:spPr>
          <a:xfrm>
            <a:off x="1338475" y="2211346"/>
            <a:ext cx="2112485" cy="461665"/>
          </a:xfrm>
          <a:prstGeom prst="rect">
            <a:avLst/>
          </a:prstGeom>
          <a:noFill/>
        </p:spPr>
        <p:txBody>
          <a:bodyPr wrap="square" rtlCol="0">
            <a:spAutoFit/>
          </a:bodyPr>
          <a:lstStyle/>
          <a:p>
            <a:r>
              <a:rPr lang="it-IT" sz="1200" dirty="0">
                <a:solidFill>
                  <a:schemeClr val="bg1"/>
                </a:solidFill>
              </a:rPr>
              <a:t>Creare connessioni con i radar francesi esistenti</a:t>
            </a:r>
          </a:p>
        </p:txBody>
      </p:sp>
      <p:sp>
        <p:nvSpPr>
          <p:cNvPr id="12" name="CasellaDiTesto 11"/>
          <p:cNvSpPr txBox="1"/>
          <p:nvPr/>
        </p:nvSpPr>
        <p:spPr>
          <a:xfrm>
            <a:off x="3877793" y="4178344"/>
            <a:ext cx="2112485" cy="646331"/>
          </a:xfrm>
          <a:prstGeom prst="rect">
            <a:avLst/>
          </a:prstGeom>
          <a:noFill/>
        </p:spPr>
        <p:txBody>
          <a:bodyPr wrap="square" rtlCol="0">
            <a:spAutoFit/>
          </a:bodyPr>
          <a:lstStyle/>
          <a:p>
            <a:r>
              <a:rPr lang="it-IT" sz="1200" dirty="0">
                <a:solidFill>
                  <a:schemeClr val="bg1"/>
                </a:solidFill>
              </a:rPr>
              <a:t>Stimolare la creazione di network similari nell’area transfrontaliera e oltre …</a:t>
            </a:r>
          </a:p>
        </p:txBody>
      </p:sp>
      <p:sp>
        <p:nvSpPr>
          <p:cNvPr id="15" name="Freccia circolare in su 14"/>
          <p:cNvSpPr/>
          <p:nvPr/>
        </p:nvSpPr>
        <p:spPr>
          <a:xfrm rot="20454920">
            <a:off x="3329610" y="3904727"/>
            <a:ext cx="809256" cy="273617"/>
          </a:xfrm>
          <a:prstGeom prst="curvedUpArrow">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solidFill>
                <a:schemeClr val="tx1"/>
              </a:solidFill>
            </a:endParaRPr>
          </a:p>
        </p:txBody>
      </p:sp>
      <p:sp>
        <p:nvSpPr>
          <p:cNvPr id="16" name="Freccia sinistra 15"/>
          <p:cNvSpPr/>
          <p:nvPr/>
        </p:nvSpPr>
        <p:spPr>
          <a:xfrm rot="2100450">
            <a:off x="5338090" y="3677384"/>
            <a:ext cx="593538" cy="195804"/>
          </a:xfrm>
          <a:prstGeom prst="leftArrow">
            <a:avLst/>
          </a:prstGeom>
          <a:solidFill>
            <a:srgbClr val="FFFFFF"/>
          </a:solidFill>
          <a:ln>
            <a:solidFill>
              <a:srgbClr val="FFFF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3" name="Picture 11" descr="Sicomar logo">
            <a:extLst>
              <a:ext uri="{FF2B5EF4-FFF2-40B4-BE49-F238E27FC236}">
                <a16:creationId xmlns="" xmlns:a16="http://schemas.microsoft.com/office/drawing/2014/main" id="{8A5AEC0A-900A-4588-ABE0-27D92632A9A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2614" y="1124091"/>
            <a:ext cx="22002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CasellaDiTesto 13">
            <a:extLst>
              <a:ext uri="{FF2B5EF4-FFF2-40B4-BE49-F238E27FC236}">
                <a16:creationId xmlns="" xmlns:a16="http://schemas.microsoft.com/office/drawing/2014/main" id="{582DD5B3-9CCE-424E-910F-80D7B5ABD8C2}"/>
              </a:ext>
            </a:extLst>
          </p:cNvPr>
          <p:cNvSpPr txBox="1"/>
          <p:nvPr/>
        </p:nvSpPr>
        <p:spPr>
          <a:xfrm>
            <a:off x="557190" y="54341"/>
            <a:ext cx="6354096" cy="830997"/>
          </a:xfrm>
          <a:prstGeom prst="rect">
            <a:avLst/>
          </a:prstGeom>
          <a:noFill/>
        </p:spPr>
        <p:txBody>
          <a:bodyPr wrap="square">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a:latin typeface="Calibri" panose="020F0502020204030204" pitchFamily="34" charset="0"/>
                <a:ea typeface="MS PGothic" panose="020B0600070205080204" pitchFamily="34" charset="-128"/>
              </a:rPr>
              <a:t>Dopo SICOMAR, costruire un disegno condiviso tra le regioni del Nord Mediterraneo</a:t>
            </a:r>
          </a:p>
        </p:txBody>
      </p:sp>
      <p:pic>
        <p:nvPicPr>
          <p:cNvPr id="17" name="Immagine 4" descr="simbolo.jpg">
            <a:extLst>
              <a:ext uri="{FF2B5EF4-FFF2-40B4-BE49-F238E27FC236}">
                <a16:creationId xmlns="" xmlns:a16="http://schemas.microsoft.com/office/drawing/2014/main" id="{43740C7B-12F4-42FC-9583-A0F12BE8268A}"/>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6007" y="81180"/>
            <a:ext cx="489144" cy="487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7009925"/>
      </p:ext>
    </p:extLst>
  </p:cSld>
  <p:clrMapOvr>
    <a:masterClrMapping/>
  </p:clrMapOvr>
  <mc:AlternateContent xmlns:mc="http://schemas.openxmlformats.org/markup-compatibility/2006">
    <mc:Choice xmlns:p14="http://schemas.microsoft.com/office/powerpoint/2010/main" Requires="p14">
      <p:transition spd="slow" p14:dur="2000"/>
    </mc:Choice>
    <mc:Fallback>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ssolve">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dissolve">
                                      <p:cBhvr>
                                        <p:cTn id="33" dur="500"/>
                                        <p:tgtEl>
                                          <p:spTgt spid="15"/>
                                        </p:tgtEl>
                                      </p:cBhvr>
                                    </p:animEffect>
                                  </p:childTnLst>
                                </p:cTn>
                              </p:par>
                              <p:par>
                                <p:cTn id="34" presetID="9"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500"/>
                                        <p:tgtEl>
                                          <p:spTgt spid="9"/>
                                        </p:tgtEl>
                                      </p:cBhvr>
                                    </p:animEffect>
                                  </p:childTnLst>
                                </p:cTn>
                              </p:par>
                              <p:par>
                                <p:cTn id="37" presetID="9"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dissolve">
                                      <p:cBhvr>
                                        <p:cTn id="39" dur="500"/>
                                        <p:tgtEl>
                                          <p:spTgt spid="12"/>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dissolve">
                                      <p:cBhvr>
                                        <p:cTn id="4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3"/>
          <p:cNvSpPr txBox="1">
            <a:spLocks noChangeArrowheads="1"/>
          </p:cNvSpPr>
          <p:nvPr/>
        </p:nvSpPr>
        <p:spPr bwMode="auto">
          <a:xfrm>
            <a:off x="1390898" y="184148"/>
            <a:ext cx="693826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400">
                <a:solidFill>
                  <a:schemeClr val="bg1"/>
                </a:solidFill>
                <a:latin typeface="Times New Roman" charset="0"/>
                <a:ea typeface="MS PGothic" charset="0"/>
                <a:cs typeface="MS PGothic" charset="0"/>
              </a:defRPr>
            </a:lvl1pPr>
            <a:lvl2pPr>
              <a:defRPr sz="1400">
                <a:solidFill>
                  <a:schemeClr val="bg1"/>
                </a:solidFill>
                <a:latin typeface="Times New Roman" charset="0"/>
                <a:ea typeface="MS PGothic" charset="0"/>
                <a:cs typeface="MS PGothic" charset="0"/>
              </a:defRPr>
            </a:lvl2pPr>
            <a:lvl3pPr>
              <a:defRPr sz="1400">
                <a:solidFill>
                  <a:schemeClr val="bg1"/>
                </a:solidFill>
                <a:latin typeface="Times New Roman" charset="0"/>
                <a:ea typeface="MS PGothic" charset="0"/>
                <a:cs typeface="MS PGothic" charset="0"/>
              </a:defRPr>
            </a:lvl3pPr>
            <a:lvl4pPr>
              <a:defRPr sz="1400">
                <a:solidFill>
                  <a:schemeClr val="bg1"/>
                </a:solidFill>
                <a:latin typeface="Times New Roman" charset="0"/>
                <a:ea typeface="MS PGothic" charset="0"/>
                <a:cs typeface="MS PGothic" charset="0"/>
              </a:defRPr>
            </a:lvl4pPr>
            <a:lvl5pPr>
              <a:defRPr sz="1400">
                <a:solidFill>
                  <a:schemeClr val="bg1"/>
                </a:solidFill>
                <a:latin typeface="Times New Roman" charset="0"/>
                <a:ea typeface="MS PGothic" charset="0"/>
                <a:cs typeface="MS PGothic" charset="0"/>
              </a:defRPr>
            </a:lvl5pPr>
            <a:lvl6pPr marL="25146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6pPr>
            <a:lvl7pPr marL="29718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7pPr>
            <a:lvl8pPr marL="34290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8pPr>
            <a:lvl9pPr marL="3886200" indent="-228600" eaLnBrk="0" fontAlgn="base" hangingPunct="0">
              <a:spcBef>
                <a:spcPct val="0"/>
              </a:spcBef>
              <a:spcAft>
                <a:spcPct val="0"/>
              </a:spcAft>
              <a:defRPr sz="1400">
                <a:solidFill>
                  <a:schemeClr val="bg1"/>
                </a:solidFill>
                <a:latin typeface="Times New Roman" charset="0"/>
                <a:ea typeface="MS PGothic" charset="0"/>
                <a:cs typeface="MS PGothic" charset="0"/>
              </a:defRPr>
            </a:lvl9pPr>
          </a:lstStyle>
          <a:p>
            <a:pPr defTabSz="914400" eaLnBrk="1" hangingPunct="1"/>
            <a:r>
              <a:rPr lang="en-GB" sz="2800" dirty="0" smtClean="0">
                <a:solidFill>
                  <a:srgbClr val="000000"/>
                </a:solidFill>
                <a:latin typeface="Arial" charset="0"/>
                <a:cs typeface="Arial Unicode MS" charset="0"/>
              </a:rPr>
              <a:t>Some recent projects in the marine field</a:t>
            </a:r>
            <a:endParaRPr lang="en-GB" sz="2800" dirty="0">
              <a:solidFill>
                <a:srgbClr val="000000"/>
              </a:solidFill>
              <a:latin typeface="Arial" charset="0"/>
              <a:cs typeface="Arial Unicode MS" charset="0"/>
            </a:endParaRPr>
          </a:p>
        </p:txBody>
      </p:sp>
      <p:pic>
        <p:nvPicPr>
          <p:cNvPr id="12300" name="Picture 2" descr="N:\Alive Lavoro\Proposte\Proposte ESA\IAP\PROFUMO\Full Proposal Final\Logo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1560504"/>
            <a:ext cx="765875" cy="54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1" name="CasellaDiTesto 1"/>
          <p:cNvSpPr txBox="1">
            <a:spLocks noChangeArrowheads="1"/>
          </p:cNvSpPr>
          <p:nvPr/>
        </p:nvSpPr>
        <p:spPr bwMode="auto">
          <a:xfrm>
            <a:off x="1619672" y="1560505"/>
            <a:ext cx="7128792"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Clr>
                <a:srgbClr val="000000"/>
              </a:buClr>
              <a:buSzPct val="100000"/>
              <a:buFont typeface="Times New Roman" charset="0"/>
              <a:buNone/>
            </a:pPr>
            <a:r>
              <a:rPr lang="en-GB" sz="1600" dirty="0">
                <a:solidFill>
                  <a:srgbClr val="606060"/>
                </a:solidFill>
                <a:latin typeface="Arial" charset="0"/>
                <a:cs typeface="Arial Unicode MS" charset="0"/>
              </a:rPr>
              <a:t>Preliminary assessment of Route Optimisation for </a:t>
            </a:r>
            <a:r>
              <a:rPr lang="en-GB" sz="1600" dirty="0" err="1">
                <a:solidFill>
                  <a:srgbClr val="606060"/>
                </a:solidFill>
                <a:latin typeface="Arial" charset="0"/>
                <a:cs typeface="Arial Unicode MS" charset="0"/>
              </a:rPr>
              <a:t>FUel</a:t>
            </a:r>
            <a:r>
              <a:rPr lang="en-GB" sz="1600" dirty="0">
                <a:solidFill>
                  <a:srgbClr val="606060"/>
                </a:solidFill>
                <a:latin typeface="Arial" charset="0"/>
                <a:cs typeface="Arial Unicode MS" charset="0"/>
              </a:rPr>
              <a:t> Minimisation and safety of </a:t>
            </a:r>
            <a:r>
              <a:rPr lang="en-GB" sz="1600" dirty="0" err="1">
                <a:solidFill>
                  <a:srgbClr val="606060"/>
                </a:solidFill>
                <a:latin typeface="Arial" charset="0"/>
                <a:cs typeface="Arial Unicode MS" charset="0"/>
              </a:rPr>
              <a:t>navigatiOn</a:t>
            </a:r>
            <a:r>
              <a:rPr lang="en-GB" sz="1600" dirty="0">
                <a:solidFill>
                  <a:srgbClr val="606060"/>
                </a:solidFill>
                <a:latin typeface="Arial" charset="0"/>
                <a:cs typeface="Arial Unicode MS" charset="0"/>
              </a:rPr>
              <a:t> – ESA </a:t>
            </a:r>
            <a:r>
              <a:rPr lang="en-GB" sz="1600" dirty="0" err="1">
                <a:solidFill>
                  <a:srgbClr val="606060"/>
                </a:solidFill>
                <a:latin typeface="Arial" charset="0"/>
                <a:cs typeface="Arial Unicode MS" charset="0"/>
              </a:rPr>
              <a:t>Artes</a:t>
            </a:r>
            <a:r>
              <a:rPr lang="en-GB" sz="1600" dirty="0">
                <a:solidFill>
                  <a:srgbClr val="606060"/>
                </a:solidFill>
                <a:latin typeface="Arial" charset="0"/>
                <a:cs typeface="Arial Unicode MS" charset="0"/>
              </a:rPr>
              <a:t> 20 IAP Feasibility</a:t>
            </a:r>
          </a:p>
        </p:txBody>
      </p:sp>
      <p:pic>
        <p:nvPicPr>
          <p:cNvPr id="12298" name="Picture 17"/>
          <p:cNvPicPr>
            <a:picLocks noChangeAspect="1" noChangeArrowheads="1"/>
          </p:cNvPicPr>
          <p:nvPr/>
        </p:nvPicPr>
        <p:blipFill>
          <a:blip r:embed="rId3" cstate="print">
            <a:clrChange>
              <a:clrFrom>
                <a:srgbClr val="FFFFFF"/>
              </a:clrFrom>
              <a:clrTo>
                <a:srgbClr val="FFFFFF">
                  <a:alpha val="0"/>
                </a:srgbClr>
              </a:clrTo>
            </a:clrChange>
            <a:lum bright="-10000"/>
            <a:extLst>
              <a:ext uri="{28A0092B-C50C-407E-A947-70E740481C1C}">
                <a14:useLocalDpi xmlns:a14="http://schemas.microsoft.com/office/drawing/2010/main" val="0"/>
              </a:ext>
            </a:extLst>
          </a:blip>
          <a:srcRect l="-5202" t="-4724" r="-4161" b="-4724"/>
          <a:stretch>
            <a:fillRect/>
          </a:stretch>
        </p:blipFill>
        <p:spPr bwMode="auto">
          <a:xfrm>
            <a:off x="395536" y="840424"/>
            <a:ext cx="830126" cy="59461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2299" name="CasellaDiTesto 8"/>
          <p:cNvSpPr txBox="1">
            <a:spLocks noChangeArrowheads="1"/>
          </p:cNvSpPr>
          <p:nvPr/>
        </p:nvSpPr>
        <p:spPr bwMode="auto">
          <a:xfrm>
            <a:off x="1619672" y="840424"/>
            <a:ext cx="684076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Clr>
                <a:srgbClr val="000000"/>
              </a:buClr>
              <a:buSzPct val="100000"/>
              <a:buFont typeface="Times New Roman" charset="0"/>
              <a:buNone/>
            </a:pPr>
            <a:r>
              <a:rPr lang="en-GB" sz="1600">
                <a:solidFill>
                  <a:srgbClr val="606060"/>
                </a:solidFill>
                <a:latin typeface="Arial" charset="0"/>
                <a:cs typeface="Arial Unicode MS" charset="0"/>
              </a:rPr>
              <a:t>COoperative Satellite navigation for MEteo-marine MOdelling and Services – FP7-Galileo project.</a:t>
            </a:r>
            <a:endParaRPr lang="en-GB" sz="1600" dirty="0">
              <a:solidFill>
                <a:srgbClr val="606060"/>
              </a:solidFill>
              <a:latin typeface="Arial" charset="0"/>
              <a:cs typeface="Arial Unicode MS" charset="0"/>
            </a:endParaRPr>
          </a:p>
        </p:txBody>
      </p:sp>
      <p:pic>
        <p:nvPicPr>
          <p:cNvPr id="12296" name="Immagine 2" descr="Sicomar logo.jpg"/>
          <p:cNvPicPr>
            <a:picLocks noChangeAspect="1"/>
          </p:cNvPicPr>
          <p:nvPr/>
        </p:nvPicPr>
        <p:blipFill>
          <a:blip r:embed="rId4" cstate="print">
            <a:extLst>
              <a:ext uri="{28A0092B-C50C-407E-A947-70E740481C1C}">
                <a14:useLocalDpi xmlns:a14="http://schemas.microsoft.com/office/drawing/2010/main" val="0"/>
              </a:ext>
            </a:extLst>
          </a:blip>
          <a:srcRect l="9996" t="18442" r="8957" b="18857"/>
          <a:stretch>
            <a:fillRect/>
          </a:stretch>
        </p:blipFill>
        <p:spPr bwMode="auto">
          <a:xfrm>
            <a:off x="323528" y="2784640"/>
            <a:ext cx="1008112" cy="314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7" name="CasellaDiTesto 10"/>
          <p:cNvSpPr txBox="1">
            <a:spLocks noChangeArrowheads="1"/>
          </p:cNvSpPr>
          <p:nvPr/>
        </p:nvSpPr>
        <p:spPr bwMode="auto">
          <a:xfrm>
            <a:off x="1619672" y="2856648"/>
            <a:ext cx="698477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Clr>
                <a:srgbClr val="000000"/>
              </a:buClr>
              <a:buSzPct val="100000"/>
              <a:buFont typeface="Times New Roman" charset="0"/>
              <a:buNone/>
            </a:pPr>
            <a:r>
              <a:rPr lang="en-GB" sz="1600" dirty="0" err="1">
                <a:solidFill>
                  <a:srgbClr val="606060"/>
                </a:solidFill>
                <a:latin typeface="Arial" charset="0"/>
                <a:cs typeface="Arial Unicode MS" charset="0"/>
              </a:rPr>
              <a:t>SIstema</a:t>
            </a:r>
            <a:r>
              <a:rPr lang="en-GB" sz="1600" dirty="0">
                <a:solidFill>
                  <a:srgbClr val="606060"/>
                </a:solidFill>
                <a:latin typeface="Arial" charset="0"/>
                <a:cs typeface="Arial Unicode MS" charset="0"/>
              </a:rPr>
              <a:t> di </a:t>
            </a:r>
            <a:r>
              <a:rPr lang="en-GB" sz="1600" dirty="0" err="1">
                <a:solidFill>
                  <a:srgbClr val="606060"/>
                </a:solidFill>
                <a:latin typeface="Arial" charset="0"/>
                <a:cs typeface="Arial Unicode MS" charset="0"/>
              </a:rPr>
              <a:t>COntrollo</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MARino</a:t>
            </a:r>
            <a:r>
              <a:rPr lang="en-GB" sz="1600" dirty="0">
                <a:solidFill>
                  <a:srgbClr val="606060"/>
                </a:solidFill>
                <a:latin typeface="Arial" charset="0"/>
                <a:cs typeface="Arial Unicode MS" charset="0"/>
              </a:rPr>
              <a:t> – PO maritime Italy-France), 2013-2015 </a:t>
            </a:r>
          </a:p>
        </p:txBody>
      </p:sp>
      <p:pic>
        <p:nvPicPr>
          <p:cNvPr id="12294" name="Immagine 3"/>
          <p:cNvPicPr>
            <a:picLocks noChangeAspect="1"/>
          </p:cNvPicPr>
          <p:nvPr/>
        </p:nvPicPr>
        <p:blipFill>
          <a:blip r:embed="rId5" cstate="print">
            <a:extLst>
              <a:ext uri="{28A0092B-C50C-407E-A947-70E740481C1C}">
                <a14:useLocalDpi xmlns:a14="http://schemas.microsoft.com/office/drawing/2010/main" val="0"/>
              </a:ext>
            </a:extLst>
          </a:blip>
          <a:srcRect l="1591" t="8282" r="4604" b="11131"/>
          <a:stretch>
            <a:fillRect/>
          </a:stretch>
        </p:blipFill>
        <p:spPr bwMode="auto">
          <a:xfrm>
            <a:off x="395536" y="2496608"/>
            <a:ext cx="829093" cy="316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5" name="CasellaDiTesto 12"/>
          <p:cNvSpPr txBox="1">
            <a:spLocks noChangeArrowheads="1"/>
          </p:cNvSpPr>
          <p:nvPr/>
        </p:nvSpPr>
        <p:spPr bwMode="auto">
          <a:xfrm>
            <a:off x="1619672" y="2280584"/>
            <a:ext cx="648072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buClr>
                <a:srgbClr val="000000"/>
              </a:buClr>
              <a:buSzPct val="100000"/>
              <a:buFont typeface="Times New Roman" charset="0"/>
              <a:buNone/>
            </a:pPr>
            <a:r>
              <a:rPr lang="en-GB" sz="1600" dirty="0" err="1">
                <a:solidFill>
                  <a:srgbClr val="606060"/>
                </a:solidFill>
                <a:latin typeface="Arial" charset="0"/>
                <a:cs typeface="Arial Unicode MS" charset="0"/>
              </a:rPr>
              <a:t>sistema</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integrato</a:t>
            </a:r>
            <a:r>
              <a:rPr lang="en-GB" sz="1600" dirty="0">
                <a:solidFill>
                  <a:srgbClr val="606060"/>
                </a:solidFill>
                <a:latin typeface="Arial" charset="0"/>
                <a:cs typeface="Arial Unicode MS" charset="0"/>
              </a:rPr>
              <a:t> per </a:t>
            </a:r>
            <a:r>
              <a:rPr lang="en-GB" sz="1600" dirty="0" err="1">
                <a:solidFill>
                  <a:srgbClr val="606060"/>
                </a:solidFill>
                <a:latin typeface="Arial" charset="0"/>
                <a:cs typeface="Arial Unicode MS" charset="0"/>
              </a:rPr>
              <a:t>il</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MOnitoraggio</a:t>
            </a:r>
            <a:r>
              <a:rPr lang="en-GB" sz="1600" dirty="0">
                <a:solidFill>
                  <a:srgbClr val="606060"/>
                </a:solidFill>
                <a:latin typeface="Arial" charset="0"/>
                <a:cs typeface="Arial Unicode MS" charset="0"/>
              </a:rPr>
              <a:t> e </a:t>
            </a:r>
            <a:r>
              <a:rPr lang="en-GB" sz="1600" dirty="0" err="1">
                <a:solidFill>
                  <a:srgbClr val="606060"/>
                </a:solidFill>
                <a:latin typeface="Arial" charset="0"/>
                <a:cs typeface="Arial Unicode MS" charset="0"/>
              </a:rPr>
              <a:t>il</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controllo</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dell’ambiente</a:t>
            </a:r>
            <a:r>
              <a:rPr lang="en-GB" sz="1600" dirty="0">
                <a:solidFill>
                  <a:srgbClr val="606060"/>
                </a:solidFill>
                <a:latin typeface="Arial" charset="0"/>
                <a:cs typeface="Arial Unicode MS" charset="0"/>
              </a:rPr>
              <a:t> </a:t>
            </a:r>
            <a:r>
              <a:rPr lang="en-GB" sz="1600" dirty="0" err="1">
                <a:solidFill>
                  <a:srgbClr val="606060"/>
                </a:solidFill>
                <a:latin typeface="Arial" charset="0"/>
                <a:cs typeface="Arial Unicode MS" charset="0"/>
              </a:rPr>
              <a:t>MARino</a:t>
            </a:r>
            <a:r>
              <a:rPr lang="en-GB" sz="1600" dirty="0">
                <a:solidFill>
                  <a:srgbClr val="606060"/>
                </a:solidFill>
                <a:latin typeface="Arial" charset="0"/>
                <a:cs typeface="Arial Unicode MS" charset="0"/>
              </a:rPr>
              <a:t> – PO maritime Italy-France), 2009-2012 </a:t>
            </a:r>
          </a:p>
        </p:txBody>
      </p:sp>
      <p:pic>
        <p:nvPicPr>
          <p:cNvPr id="15" name="Immagine 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5536" y="3504720"/>
            <a:ext cx="890587" cy="670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CasellaDiTesto 8"/>
          <p:cNvSpPr txBox="1">
            <a:spLocks noChangeArrowheads="1"/>
          </p:cNvSpPr>
          <p:nvPr/>
        </p:nvSpPr>
        <p:spPr bwMode="auto">
          <a:xfrm>
            <a:off x="1619672" y="3504720"/>
            <a:ext cx="6840760" cy="584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rgbClr val="000000"/>
              </a:buClr>
              <a:buSzPct val="100000"/>
            </a:pPr>
            <a:r>
              <a:rPr lang="en-GB" sz="1600" dirty="0">
                <a:solidFill>
                  <a:srgbClr val="606060"/>
                </a:solidFill>
                <a:latin typeface="Arial" charset="0"/>
                <a:cs typeface="Arial Unicode MS" charset="0"/>
              </a:rPr>
              <a:t>Satellite assets Integration for Marine Protected Areas – ESA </a:t>
            </a:r>
            <a:r>
              <a:rPr lang="en-GB" sz="1600" dirty="0" err="1">
                <a:solidFill>
                  <a:srgbClr val="606060"/>
                </a:solidFill>
                <a:latin typeface="Arial" charset="0"/>
                <a:cs typeface="Arial Unicode MS" charset="0"/>
              </a:rPr>
              <a:t>Artes</a:t>
            </a:r>
            <a:r>
              <a:rPr lang="en-GB" sz="1600" dirty="0">
                <a:solidFill>
                  <a:srgbClr val="606060"/>
                </a:solidFill>
                <a:latin typeface="Arial" charset="0"/>
                <a:cs typeface="Arial Unicode MS" charset="0"/>
              </a:rPr>
              <a:t> IAP Programme Demonstration Project </a:t>
            </a:r>
          </a:p>
        </p:txBody>
      </p:sp>
      <p:pic>
        <p:nvPicPr>
          <p:cNvPr id="2" name="Immagine 1" descr="logo.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23528" y="4296808"/>
            <a:ext cx="1067099" cy="524803"/>
          </a:xfrm>
          <a:prstGeom prst="rect">
            <a:avLst/>
          </a:prstGeom>
        </p:spPr>
      </p:pic>
      <p:sp>
        <p:nvSpPr>
          <p:cNvPr id="3" name="Rettangolo 2"/>
          <p:cNvSpPr/>
          <p:nvPr/>
        </p:nvSpPr>
        <p:spPr>
          <a:xfrm>
            <a:off x="1619672" y="4368816"/>
            <a:ext cx="5760640" cy="338554"/>
          </a:xfrm>
          <a:prstGeom prst="rect">
            <a:avLst/>
          </a:prstGeom>
        </p:spPr>
        <p:txBody>
          <a:bodyPr wrap="square">
            <a:spAutoFit/>
          </a:bodyPr>
          <a:lstStyle/>
          <a:p>
            <a:pPr>
              <a:buClr>
                <a:srgbClr val="000000"/>
              </a:buClr>
              <a:buSzPct val="100000"/>
            </a:pPr>
            <a:r>
              <a:rPr lang="it-IT" sz="1600" dirty="0" err="1">
                <a:solidFill>
                  <a:srgbClr val="606060"/>
                </a:solidFill>
                <a:latin typeface="Arial" charset="0"/>
                <a:cs typeface="Arial Unicode MS" charset="0"/>
              </a:rPr>
              <a:t>Coastal</a:t>
            </a:r>
            <a:r>
              <a:rPr lang="it-IT" sz="1600" dirty="0">
                <a:solidFill>
                  <a:srgbClr val="606060"/>
                </a:solidFill>
                <a:latin typeface="Arial" charset="0"/>
                <a:cs typeface="Arial Unicode MS" charset="0"/>
              </a:rPr>
              <a:t> Area Management </a:t>
            </a:r>
            <a:r>
              <a:rPr lang="it-IT" sz="1600" dirty="0" err="1">
                <a:solidFill>
                  <a:srgbClr val="606060"/>
                </a:solidFill>
                <a:latin typeface="Arial" charset="0"/>
                <a:cs typeface="Arial Unicode MS" charset="0"/>
              </a:rPr>
              <a:t>Programme</a:t>
            </a:r>
            <a:r>
              <a:rPr lang="it-IT" sz="1600" dirty="0">
                <a:solidFill>
                  <a:srgbClr val="606060"/>
                </a:solidFill>
                <a:latin typeface="Arial" charset="0"/>
                <a:cs typeface="Arial Unicode MS" charset="0"/>
              </a:rPr>
              <a:t> for </a:t>
            </a:r>
            <a:r>
              <a:rPr lang="it-IT" sz="1600" dirty="0" err="1">
                <a:solidFill>
                  <a:srgbClr val="606060"/>
                </a:solidFill>
                <a:latin typeface="Arial" charset="0"/>
                <a:cs typeface="Arial Unicode MS" charset="0"/>
              </a:rPr>
              <a:t>Italy</a:t>
            </a:r>
            <a:endParaRPr lang="it-IT" sz="1600" dirty="0">
              <a:solidFill>
                <a:srgbClr val="606060"/>
              </a:solidFill>
              <a:latin typeface="Arial" charset="0"/>
              <a:cs typeface="Arial Unicode MS" charset="0"/>
            </a:endParaRPr>
          </a:p>
        </p:txBody>
      </p:sp>
      <p:sp>
        <p:nvSpPr>
          <p:cNvPr id="4" name="Rettangolo 3"/>
          <p:cNvSpPr/>
          <p:nvPr/>
        </p:nvSpPr>
        <p:spPr>
          <a:xfrm>
            <a:off x="1619672" y="4800864"/>
            <a:ext cx="7200800" cy="584776"/>
          </a:xfrm>
          <a:prstGeom prst="rect">
            <a:avLst/>
          </a:prstGeom>
        </p:spPr>
        <p:txBody>
          <a:bodyPr wrap="square">
            <a:spAutoFit/>
          </a:bodyPr>
          <a:lstStyle/>
          <a:p>
            <a:pPr>
              <a:buClr>
                <a:srgbClr val="000000"/>
              </a:buClr>
              <a:buSzPct val="100000"/>
            </a:pPr>
            <a:r>
              <a:rPr lang="it-IT" sz="1600" dirty="0" err="1">
                <a:solidFill>
                  <a:srgbClr val="606060"/>
                </a:solidFill>
                <a:latin typeface="Arial" charset="0"/>
                <a:cs typeface="Arial Unicode MS" charset="0"/>
              </a:rPr>
              <a:t>MAnagement</a:t>
            </a:r>
            <a:r>
              <a:rPr lang="it-IT" sz="1600" dirty="0">
                <a:solidFill>
                  <a:srgbClr val="606060"/>
                </a:solidFill>
                <a:latin typeface="Arial" charset="0"/>
                <a:cs typeface="Arial Unicode MS" charset="0"/>
              </a:rPr>
              <a:t> </a:t>
            </a:r>
            <a:r>
              <a:rPr lang="it-IT" sz="1600" dirty="0" err="1">
                <a:solidFill>
                  <a:srgbClr val="606060"/>
                </a:solidFill>
                <a:latin typeface="Arial" charset="0"/>
                <a:cs typeface="Arial Unicode MS" charset="0"/>
              </a:rPr>
              <a:t>des</a:t>
            </a:r>
            <a:r>
              <a:rPr lang="it-IT" sz="1600" dirty="0">
                <a:solidFill>
                  <a:srgbClr val="606060"/>
                </a:solidFill>
                <a:latin typeface="Arial" charset="0"/>
                <a:cs typeface="Arial Unicode MS" charset="0"/>
              </a:rPr>
              <a:t> </a:t>
            </a:r>
            <a:r>
              <a:rPr lang="it-IT" sz="1600" dirty="0" err="1">
                <a:solidFill>
                  <a:srgbClr val="606060"/>
                </a:solidFill>
                <a:latin typeface="Arial" charset="0"/>
                <a:cs typeface="Arial Unicode MS" charset="0"/>
              </a:rPr>
              <a:t>Risques</a:t>
            </a:r>
            <a:r>
              <a:rPr lang="it-IT" sz="1600" dirty="0">
                <a:solidFill>
                  <a:srgbClr val="606060"/>
                </a:solidFill>
                <a:latin typeface="Arial" charset="0"/>
                <a:cs typeface="Arial Unicode MS" charset="0"/>
              </a:rPr>
              <a:t> de l'</a:t>
            </a:r>
            <a:r>
              <a:rPr lang="it-IT" sz="1600" dirty="0" err="1">
                <a:solidFill>
                  <a:srgbClr val="606060"/>
                </a:solidFill>
                <a:latin typeface="Arial" charset="0"/>
                <a:cs typeface="Arial Unicode MS" charset="0"/>
              </a:rPr>
              <a:t>Erosion</a:t>
            </a:r>
            <a:r>
              <a:rPr lang="it-IT" sz="1600" dirty="0">
                <a:solidFill>
                  <a:srgbClr val="606060"/>
                </a:solidFill>
                <a:latin typeface="Arial" charset="0"/>
                <a:cs typeface="Arial Unicode MS" charset="0"/>
              </a:rPr>
              <a:t> </a:t>
            </a:r>
            <a:r>
              <a:rPr lang="it-IT" sz="1600" dirty="0" err="1">
                <a:solidFill>
                  <a:srgbClr val="606060"/>
                </a:solidFill>
                <a:latin typeface="Arial" charset="0"/>
                <a:cs typeface="Arial Unicode MS" charset="0"/>
              </a:rPr>
              <a:t>cotière</a:t>
            </a:r>
            <a:r>
              <a:rPr lang="it-IT" sz="1600" dirty="0">
                <a:solidFill>
                  <a:srgbClr val="606060"/>
                </a:solidFill>
                <a:latin typeface="Arial" charset="0"/>
                <a:cs typeface="Arial Unicode MS" charset="0"/>
              </a:rPr>
              <a:t> et </a:t>
            </a:r>
            <a:r>
              <a:rPr lang="it-IT" sz="1600" dirty="0" err="1">
                <a:solidFill>
                  <a:srgbClr val="606060"/>
                </a:solidFill>
                <a:latin typeface="Arial" charset="0"/>
                <a:cs typeface="Arial Unicode MS" charset="0"/>
              </a:rPr>
              <a:t>actions</a:t>
            </a:r>
            <a:r>
              <a:rPr lang="it-IT" sz="1600" dirty="0">
                <a:solidFill>
                  <a:srgbClr val="606060"/>
                </a:solidFill>
                <a:latin typeface="Arial" charset="0"/>
                <a:cs typeface="Arial Unicode MS" charset="0"/>
              </a:rPr>
              <a:t> de </a:t>
            </a:r>
            <a:r>
              <a:rPr lang="it-IT" sz="1600" dirty="0" err="1">
                <a:solidFill>
                  <a:srgbClr val="606060"/>
                </a:solidFill>
                <a:latin typeface="Arial" charset="0"/>
                <a:cs typeface="Arial Unicode MS" charset="0"/>
              </a:rPr>
              <a:t>GOuvernance</a:t>
            </a:r>
            <a:r>
              <a:rPr lang="it-IT" sz="1600" dirty="0">
                <a:solidFill>
                  <a:srgbClr val="606060"/>
                </a:solidFill>
                <a:latin typeface="Arial" charset="0"/>
                <a:cs typeface="Arial Unicode MS" charset="0"/>
              </a:rPr>
              <a:t> </a:t>
            </a:r>
            <a:r>
              <a:rPr lang="it-IT" sz="1600" dirty="0" err="1">
                <a:solidFill>
                  <a:srgbClr val="606060"/>
                </a:solidFill>
                <a:latin typeface="Arial" charset="0"/>
                <a:cs typeface="Arial Unicode MS" charset="0"/>
              </a:rPr>
              <a:t>Transfrontalière</a:t>
            </a:r>
            <a:endParaRPr lang="it-IT" sz="1600" dirty="0">
              <a:solidFill>
                <a:srgbClr val="606060"/>
              </a:solidFill>
              <a:latin typeface="Arial" charset="0"/>
              <a:cs typeface="Arial Unicode MS" charset="0"/>
            </a:endParaRPr>
          </a:p>
        </p:txBody>
      </p:sp>
      <p:sp>
        <p:nvSpPr>
          <p:cNvPr id="22" name="Rettangolo 21"/>
          <p:cNvSpPr/>
          <p:nvPr/>
        </p:nvSpPr>
        <p:spPr>
          <a:xfrm>
            <a:off x="1619672" y="5639699"/>
            <a:ext cx="7200800" cy="338554"/>
          </a:xfrm>
          <a:prstGeom prst="rect">
            <a:avLst/>
          </a:prstGeom>
        </p:spPr>
        <p:txBody>
          <a:bodyPr wrap="square">
            <a:spAutoFit/>
          </a:bodyPr>
          <a:lstStyle/>
          <a:p>
            <a:pPr>
              <a:buClr>
                <a:srgbClr val="000000"/>
              </a:buClr>
              <a:buSzPct val="100000"/>
            </a:pPr>
            <a:r>
              <a:rPr lang="it-IT" sz="1600" dirty="0" err="1">
                <a:solidFill>
                  <a:srgbClr val="606060"/>
                </a:solidFill>
                <a:latin typeface="Arial" charset="0"/>
                <a:cs typeface="Arial Unicode MS" charset="0"/>
              </a:rPr>
              <a:t>IMpatto</a:t>
            </a:r>
            <a:r>
              <a:rPr lang="it-IT" sz="1600" dirty="0">
                <a:solidFill>
                  <a:srgbClr val="606060"/>
                </a:solidFill>
                <a:latin typeface="Arial" charset="0"/>
                <a:cs typeface="Arial Unicode MS" charset="0"/>
              </a:rPr>
              <a:t> Portuale su Aree Marine protette: azioni Cooperative Transfrontaliere</a:t>
            </a:r>
            <a:r>
              <a:rPr lang="it-IT" sz="1600" dirty="0"/>
              <a:t> </a:t>
            </a:r>
          </a:p>
        </p:txBody>
      </p:sp>
      <p:pic>
        <p:nvPicPr>
          <p:cNvPr id="19" name="Immagine 4" descr="simbolo.jpg">
            <a:extLst>
              <a:ext uri="{FF2B5EF4-FFF2-40B4-BE49-F238E27FC236}">
                <a16:creationId xmlns="" xmlns:a16="http://schemas.microsoft.com/office/drawing/2014/main" id="{9C41F0C4-4DE1-4491-B695-D9E875083F73}"/>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775367" y="221494"/>
            <a:ext cx="449262"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0">
            <a:extLst>
              <a:ext uri="{FF2B5EF4-FFF2-40B4-BE49-F238E27FC236}">
                <a16:creationId xmlns="" xmlns:a16="http://schemas.microsoft.com/office/drawing/2014/main" id="{5CFF2726-B9E5-4351-B3F0-A4731B530BF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16144" y="5385640"/>
            <a:ext cx="1074483" cy="764226"/>
          </a:xfrm>
          <a:prstGeom prst="rect">
            <a:avLst/>
          </a:prstGeom>
        </p:spPr>
      </p:pic>
      <p:sp>
        <p:nvSpPr>
          <p:cNvPr id="21" name="CasellaDiTesto 8"/>
          <p:cNvSpPr txBox="1">
            <a:spLocks noChangeArrowheads="1"/>
          </p:cNvSpPr>
          <p:nvPr/>
        </p:nvSpPr>
        <p:spPr bwMode="auto">
          <a:xfrm>
            <a:off x="297315" y="6400619"/>
            <a:ext cx="172819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Clr>
                <a:srgbClr val="000000"/>
              </a:buClr>
              <a:buSzPct val="100000"/>
            </a:pPr>
            <a:r>
              <a:rPr lang="en-GB" sz="1600" b="1" dirty="0" smtClean="0">
                <a:solidFill>
                  <a:schemeClr val="tx2"/>
                </a:solidFill>
                <a:latin typeface="Arial" charset="0"/>
                <a:cs typeface="Arial Unicode MS" charset="0"/>
              </a:rPr>
              <a:t>SICOMAR+</a:t>
            </a:r>
            <a:endParaRPr lang="en-GB" sz="1600" b="1" dirty="0">
              <a:solidFill>
                <a:schemeClr val="tx2"/>
              </a:solidFill>
              <a:latin typeface="Arial" charset="0"/>
              <a:cs typeface="Arial Unicode MS" charset="0"/>
            </a:endParaRPr>
          </a:p>
        </p:txBody>
      </p:sp>
      <p:sp>
        <p:nvSpPr>
          <p:cNvPr id="23" name="Rettangolo 22"/>
          <p:cNvSpPr/>
          <p:nvPr/>
        </p:nvSpPr>
        <p:spPr>
          <a:xfrm>
            <a:off x="1684296" y="6154397"/>
            <a:ext cx="7200800" cy="584776"/>
          </a:xfrm>
          <a:prstGeom prst="rect">
            <a:avLst/>
          </a:prstGeom>
        </p:spPr>
        <p:txBody>
          <a:bodyPr wrap="square">
            <a:spAutoFit/>
          </a:bodyPr>
          <a:lstStyle/>
          <a:p>
            <a:pPr>
              <a:buClr>
                <a:srgbClr val="000000"/>
              </a:buClr>
              <a:buSzPct val="100000"/>
            </a:pPr>
            <a:r>
              <a:rPr lang="it-IT" sz="1600" dirty="0" err="1">
                <a:solidFill>
                  <a:srgbClr val="606060"/>
                </a:solidFill>
                <a:latin typeface="Arial" charset="0"/>
                <a:cs typeface="Arial Unicode MS" charset="0"/>
              </a:rPr>
              <a:t>SIstema</a:t>
            </a:r>
            <a:r>
              <a:rPr lang="it-IT" sz="1600" dirty="0">
                <a:solidFill>
                  <a:srgbClr val="606060"/>
                </a:solidFill>
                <a:latin typeface="Arial" charset="0"/>
                <a:cs typeface="Arial Unicode MS" charset="0"/>
              </a:rPr>
              <a:t> transfrontaliero per la sicurezza in mare </a:t>
            </a:r>
            <a:r>
              <a:rPr lang="it-IT" sz="1600" dirty="0" err="1">
                <a:solidFill>
                  <a:srgbClr val="606060"/>
                </a:solidFill>
                <a:latin typeface="Arial" charset="0"/>
                <a:cs typeface="Arial Unicode MS" charset="0"/>
              </a:rPr>
              <a:t>COntro</a:t>
            </a:r>
            <a:r>
              <a:rPr lang="it-IT" sz="1600" dirty="0">
                <a:solidFill>
                  <a:srgbClr val="606060"/>
                </a:solidFill>
                <a:latin typeface="Arial" charset="0"/>
                <a:cs typeface="Arial Unicode MS" charset="0"/>
              </a:rPr>
              <a:t> i rischi della navigazione e per la salvaguardia dell'ambiente </a:t>
            </a:r>
            <a:r>
              <a:rPr lang="it-IT" sz="1600" dirty="0" err="1">
                <a:solidFill>
                  <a:srgbClr val="606060"/>
                </a:solidFill>
                <a:latin typeface="Arial" charset="0"/>
                <a:cs typeface="Arial Unicode MS" charset="0"/>
              </a:rPr>
              <a:t>MARino</a:t>
            </a:r>
            <a:r>
              <a:rPr lang="it-IT" sz="1600" dirty="0">
                <a:solidFill>
                  <a:srgbClr val="606060"/>
                </a:solidFill>
                <a:latin typeface="Arial" charset="0"/>
                <a:cs typeface="Arial Unicode MS" charset="0"/>
              </a:rPr>
              <a:t> </a:t>
            </a:r>
            <a:endParaRPr lang="it-IT" sz="1600" dirty="0">
              <a:solidFill>
                <a:srgbClr val="606060"/>
              </a:solidFill>
              <a:latin typeface="Arial" charset="0"/>
              <a:cs typeface="Arial Unicode MS" charset="0"/>
            </a:endParaRPr>
          </a:p>
        </p:txBody>
      </p:sp>
      <p:pic>
        <p:nvPicPr>
          <p:cNvPr id="5" name="Immagine 4" descr="Schermata 2017-09-26 alle 05.23.03.png"/>
          <p:cNvPicPr>
            <a:picLocks noChangeAspect="1"/>
          </p:cNvPicPr>
          <p:nvPr/>
        </p:nvPicPr>
        <p:blipFill rotWithShape="1">
          <a:blip r:embed="rId10">
            <a:extLst>
              <a:ext uri="{28A0092B-C50C-407E-A947-70E740481C1C}">
                <a14:useLocalDpi xmlns:a14="http://schemas.microsoft.com/office/drawing/2010/main" val="0"/>
              </a:ext>
            </a:extLst>
          </a:blip>
          <a:srcRect t="28192"/>
          <a:stretch/>
        </p:blipFill>
        <p:spPr>
          <a:xfrm>
            <a:off x="422783" y="4851957"/>
            <a:ext cx="802879" cy="410484"/>
          </a:xfrm>
          <a:prstGeom prst="rect">
            <a:avLst/>
          </a:prstGeom>
        </p:spPr>
      </p:pic>
    </p:spTree>
    <p:extLst>
      <p:ext uri="{BB962C8B-B14F-4D97-AF65-F5344CB8AC3E}">
        <p14:creationId xmlns:p14="http://schemas.microsoft.com/office/powerpoint/2010/main" val="263649424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wind10m_AA_web_25.png">
            <a:extLst>
              <a:ext uri="{FF2B5EF4-FFF2-40B4-BE49-F238E27FC236}">
                <a16:creationId xmlns="" xmlns:a16="http://schemas.microsoft.com/office/drawing/2014/main" id="{35D96EFE-146B-4133-B1E1-0311D033A56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950" y="115888"/>
            <a:ext cx="5292725" cy="408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Immagine 3" descr="wind10m_AA_web_37.png">
            <a:extLst>
              <a:ext uri="{FF2B5EF4-FFF2-40B4-BE49-F238E27FC236}">
                <a16:creationId xmlns="" xmlns:a16="http://schemas.microsoft.com/office/drawing/2014/main" id="{1AB30D73-A333-41BA-AE63-34947683D65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2875" y="115888"/>
            <a:ext cx="5292725" cy="408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4" descr="wind10m_AA_web_41.png">
            <a:extLst>
              <a:ext uri="{FF2B5EF4-FFF2-40B4-BE49-F238E27FC236}">
                <a16:creationId xmlns="" xmlns:a16="http://schemas.microsoft.com/office/drawing/2014/main" id="{C3E402D2-8DFC-4638-A508-BE2E8ED234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7950" y="115888"/>
            <a:ext cx="5292725" cy="408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Immagine 5" descr="swh_AA_web_25.png">
            <a:extLst>
              <a:ext uri="{FF2B5EF4-FFF2-40B4-BE49-F238E27FC236}">
                <a16:creationId xmlns="" xmlns:a16="http://schemas.microsoft.com/office/drawing/2014/main" id="{F431439C-31B4-4E7A-9C63-F366466D76F1}"/>
              </a:ext>
            </a:extLst>
          </p:cNvPr>
          <p:cNvPicPr>
            <a:picLocks noChangeAspect="1"/>
          </p:cNvPicPr>
          <p:nvPr/>
        </p:nvPicPr>
        <p:blipFill>
          <a:blip r:embed="rId6">
            <a:extLst>
              <a:ext uri="{28A0092B-C50C-407E-A947-70E740481C1C}">
                <a14:useLocalDpi xmlns:a14="http://schemas.microsoft.com/office/drawing/2010/main" val="0"/>
              </a:ext>
            </a:extLst>
          </a:blip>
          <a:srcRect b="19209"/>
          <a:stretch>
            <a:fillRect/>
          </a:stretch>
        </p:blipFill>
        <p:spPr bwMode="auto">
          <a:xfrm>
            <a:off x="107950" y="3516313"/>
            <a:ext cx="5256213" cy="327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Immagine 6" descr="swh_AA_web_37.png">
            <a:extLst>
              <a:ext uri="{FF2B5EF4-FFF2-40B4-BE49-F238E27FC236}">
                <a16:creationId xmlns="" xmlns:a16="http://schemas.microsoft.com/office/drawing/2014/main" id="{287A0F2D-9FC5-4E71-B2A5-B1B655A6FC36}"/>
              </a:ext>
            </a:extLst>
          </p:cNvPr>
          <p:cNvPicPr>
            <a:picLocks noChangeAspect="1"/>
          </p:cNvPicPr>
          <p:nvPr/>
        </p:nvPicPr>
        <p:blipFill>
          <a:blip r:embed="rId7">
            <a:extLst>
              <a:ext uri="{28A0092B-C50C-407E-A947-70E740481C1C}">
                <a14:useLocalDpi xmlns:a14="http://schemas.microsoft.com/office/drawing/2010/main" val="0"/>
              </a:ext>
            </a:extLst>
          </a:blip>
          <a:srcRect b="20029"/>
          <a:stretch>
            <a:fillRect/>
          </a:stretch>
        </p:blipFill>
        <p:spPr bwMode="auto">
          <a:xfrm>
            <a:off x="142875" y="3516313"/>
            <a:ext cx="5257800" cy="324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7" descr="swh_AA_web_41.png">
            <a:extLst>
              <a:ext uri="{FF2B5EF4-FFF2-40B4-BE49-F238E27FC236}">
                <a16:creationId xmlns="" xmlns:a16="http://schemas.microsoft.com/office/drawing/2014/main" id="{997D76D5-4A27-452B-BEAF-C9D762D3E5CF}"/>
              </a:ext>
            </a:extLst>
          </p:cNvPr>
          <p:cNvPicPr>
            <a:picLocks noChangeAspect="1"/>
          </p:cNvPicPr>
          <p:nvPr/>
        </p:nvPicPr>
        <p:blipFill>
          <a:blip r:embed="rId8">
            <a:extLst>
              <a:ext uri="{28A0092B-C50C-407E-A947-70E740481C1C}">
                <a14:useLocalDpi xmlns:a14="http://schemas.microsoft.com/office/drawing/2010/main" val="0"/>
              </a:ext>
            </a:extLst>
          </a:blip>
          <a:srcRect b="19414"/>
          <a:stretch>
            <a:fillRect/>
          </a:stretch>
        </p:blipFill>
        <p:spPr bwMode="auto">
          <a:xfrm>
            <a:off x="107950" y="3516313"/>
            <a:ext cx="5256213" cy="327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Immagine 4" descr="simbolo.jpg">
            <a:extLst>
              <a:ext uri="{FF2B5EF4-FFF2-40B4-BE49-F238E27FC236}">
                <a16:creationId xmlns="" xmlns:a16="http://schemas.microsoft.com/office/drawing/2014/main" id="{B53389FF-AD96-4EBF-94CF-877D588E6998}"/>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5537993" y="115888"/>
            <a:ext cx="449262" cy="449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5" name="CasellaDiTesto 22">
            <a:extLst>
              <a:ext uri="{FF2B5EF4-FFF2-40B4-BE49-F238E27FC236}">
                <a16:creationId xmlns="" xmlns:a16="http://schemas.microsoft.com/office/drawing/2014/main" id="{C7EC9C54-FB9B-47A5-ADC0-D03A5CA223AF}"/>
              </a:ext>
            </a:extLst>
          </p:cNvPr>
          <p:cNvSpPr txBox="1">
            <a:spLocks noChangeArrowheads="1"/>
          </p:cNvSpPr>
          <p:nvPr/>
        </p:nvSpPr>
        <p:spPr bwMode="auto">
          <a:xfrm>
            <a:off x="5762624" y="226169"/>
            <a:ext cx="3203575"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S PGothic" panose="020B0600070205080204" pitchFamily="34" charset="-128"/>
                <a:cs typeface="Arial Unicode MS"/>
              </a:defRPr>
            </a:lvl1pPr>
            <a:lvl2pPr defTabSz="45720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S PGothic" panose="020B0600070205080204" pitchFamily="34" charset="-128"/>
                <a:cs typeface="Arial Unicode MS"/>
              </a:defRPr>
            </a:lvl2pPr>
            <a:lvl3pPr defTabSz="45720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S PGothic" panose="020B0600070205080204" pitchFamily="34" charset="-128"/>
                <a:cs typeface="Arial Unicode MS"/>
              </a:defRPr>
            </a:lvl3pPr>
            <a:lvl4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4pPr>
            <a:lvl5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9pPr>
          </a:lstStyle>
          <a:p>
            <a:pPr algn="ctr" eaLnBrk="1" hangingPunct="1">
              <a:spcBef>
                <a:spcPct val="0"/>
              </a:spcBef>
            </a:pP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Operational</a:t>
            </a:r>
            <a:r>
              <a:rPr lang="it-IT" altLang="en-US" sz="2000" b="1" dirty="0" smtClean="0">
                <a:solidFill>
                  <a:schemeClr val="tx1"/>
                </a:solidFill>
                <a:latin typeface="Calibri" panose="020F0502020204030204" pitchFamily="34" charset="0"/>
              </a:rPr>
              <a:t> meteomarine </a:t>
            </a:r>
            <a:r>
              <a:rPr lang="it-IT" altLang="en-US" sz="2000" b="1" dirty="0" err="1" smtClean="0">
                <a:solidFill>
                  <a:schemeClr val="tx1"/>
                </a:solidFill>
                <a:latin typeface="Calibri" panose="020F0502020204030204" pitchFamily="34" charset="0"/>
              </a:rPr>
              <a:t>models</a:t>
            </a:r>
            <a:r>
              <a:rPr lang="it-IT" altLang="en-US" sz="2000" b="1" dirty="0" smtClean="0">
                <a:solidFill>
                  <a:schemeClr val="tx1"/>
                </a:solidFill>
                <a:latin typeface="Calibri" panose="020F0502020204030204" pitchFamily="34" charset="0"/>
              </a:rPr>
              <a:t> for </a:t>
            </a:r>
            <a:r>
              <a:rPr lang="it-IT" altLang="en-US" sz="2000" b="1" dirty="0" err="1" smtClean="0">
                <a:solidFill>
                  <a:schemeClr val="tx1"/>
                </a:solidFill>
                <a:latin typeface="Calibri" panose="020F0502020204030204" pitchFamily="34" charset="0"/>
              </a:rPr>
              <a:t>civil</a:t>
            </a: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protection</a:t>
            </a:r>
            <a:r>
              <a:rPr lang="it-IT" altLang="en-US" sz="2000" b="1" dirty="0" smtClean="0">
                <a:solidFill>
                  <a:schemeClr val="tx1"/>
                </a:solidFill>
                <a:latin typeface="Calibri" panose="020F0502020204030204" pitchFamily="34" charset="0"/>
              </a:rPr>
              <a:t> and </a:t>
            </a:r>
            <a:r>
              <a:rPr lang="it-IT" altLang="en-US" sz="2000" b="1" dirty="0" err="1" smtClean="0">
                <a:solidFill>
                  <a:schemeClr val="tx1"/>
                </a:solidFill>
                <a:latin typeface="Calibri" panose="020F0502020204030204" pitchFamily="34" charset="0"/>
              </a:rPr>
              <a:t>emergency</a:t>
            </a:r>
            <a:r>
              <a:rPr lang="it-IT" altLang="en-US" sz="2000" b="1" dirty="0" smtClean="0">
                <a:solidFill>
                  <a:schemeClr val="tx1"/>
                </a:solidFill>
                <a:latin typeface="Calibri" panose="020F0502020204030204" pitchFamily="34" charset="0"/>
              </a:rPr>
              <a:t> management</a:t>
            </a:r>
            <a:endParaRPr lang="it-IT" altLang="en-US" sz="2000" b="1" dirty="0">
              <a:solidFill>
                <a:schemeClr val="tx1"/>
              </a:solidFill>
              <a:latin typeface="Calibri" panose="020F0502020204030204" pitchFamily="34" charset="0"/>
            </a:endParaRPr>
          </a:p>
        </p:txBody>
      </p:sp>
      <p:sp>
        <p:nvSpPr>
          <p:cNvPr id="19466" name="Rettangolo 1">
            <a:extLst>
              <a:ext uri="{FF2B5EF4-FFF2-40B4-BE49-F238E27FC236}">
                <a16:creationId xmlns="" xmlns:a16="http://schemas.microsoft.com/office/drawing/2014/main" id="{E9E085D9-2573-4A8E-BB53-213E5442D646}"/>
              </a:ext>
            </a:extLst>
          </p:cNvPr>
          <p:cNvSpPr>
            <a:spLocks noChangeArrowheads="1"/>
          </p:cNvSpPr>
          <p:nvPr/>
        </p:nvSpPr>
        <p:spPr bwMode="auto">
          <a:xfrm>
            <a:off x="5435600" y="6048603"/>
            <a:ext cx="35401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fontAlgn="ctr" hangingPunct="1">
              <a:buClr>
                <a:srgbClr val="000000"/>
              </a:buClr>
              <a:buSzPct val="100000"/>
              <a:buFont typeface="Times New Roman" panose="02020603050405020304" pitchFamily="18" charset="0"/>
              <a:buNone/>
            </a:pPr>
            <a:r>
              <a:rPr lang="en-US" altLang="en-US" sz="2000" b="1" u="sng" dirty="0">
                <a:solidFill>
                  <a:schemeClr val="tx2"/>
                </a:solidFill>
              </a:rPr>
              <a:t>www.lamma.rete.toscana.it</a:t>
            </a:r>
            <a:r>
              <a:rPr lang="en-US" altLang="en-US" dirty="0">
                <a:solidFill>
                  <a:srgbClr val="545454"/>
                </a:solidFill>
              </a:rPr>
              <a:t/>
            </a:r>
            <a:br>
              <a:rPr lang="en-US" altLang="en-US" dirty="0">
                <a:solidFill>
                  <a:srgbClr val="545454"/>
                </a:solidFill>
              </a:rPr>
            </a:br>
            <a:endParaRPr lang="en-US" altLang="en-US" dirty="0"/>
          </a:p>
        </p:txBody>
      </p:sp>
      <p:pic>
        <p:nvPicPr>
          <p:cNvPr id="11" name="Immagine 1" descr="20170308_114950.jpg">
            <a:extLst>
              <a:ext uri="{FF2B5EF4-FFF2-40B4-BE49-F238E27FC236}">
                <a16:creationId xmlns="" xmlns:a16="http://schemas.microsoft.com/office/drawing/2014/main" id="{18AE2AA3-C26E-4EAE-84ED-1758378BC05B}"/>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5486688" y="2121863"/>
            <a:ext cx="3657312"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CasellaDiTesto 22">
            <a:extLst>
              <a:ext uri="{FF2B5EF4-FFF2-40B4-BE49-F238E27FC236}">
                <a16:creationId xmlns="" xmlns:a16="http://schemas.microsoft.com/office/drawing/2014/main" id="{1C47D211-26C2-4E2A-8E89-5D59FF87D1B5}"/>
              </a:ext>
            </a:extLst>
          </p:cNvPr>
          <p:cNvSpPr txBox="1">
            <a:spLocks noChangeArrowheads="1"/>
          </p:cNvSpPr>
          <p:nvPr/>
        </p:nvSpPr>
        <p:spPr bwMode="auto">
          <a:xfrm>
            <a:off x="5323806" y="4293534"/>
            <a:ext cx="376371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spcBef>
                <a:spcPts val="800"/>
              </a:spcBef>
              <a:buClr>
                <a:srgbClr val="000000"/>
              </a:buClr>
              <a:buSzPct val="100000"/>
              <a:buFont typeface="Times New Roman" panose="02020603050405020304" pitchFamily="18" charset="0"/>
              <a:defRPr sz="3200">
                <a:solidFill>
                  <a:srgbClr val="000000"/>
                </a:solidFill>
                <a:latin typeface="Arial" panose="020B0604020202020204" pitchFamily="34" charset="0"/>
                <a:ea typeface="MS PGothic" panose="020B0600070205080204" pitchFamily="34" charset="-128"/>
                <a:cs typeface="Arial Unicode MS"/>
              </a:defRPr>
            </a:lvl1pPr>
            <a:lvl2pPr defTabSz="457200">
              <a:spcBef>
                <a:spcPts val="700"/>
              </a:spcBef>
              <a:buClr>
                <a:srgbClr val="000000"/>
              </a:buClr>
              <a:buSzPct val="100000"/>
              <a:buFont typeface="Times New Roman" panose="02020603050405020304" pitchFamily="18" charset="0"/>
              <a:defRPr sz="2800">
                <a:solidFill>
                  <a:srgbClr val="000000"/>
                </a:solidFill>
                <a:latin typeface="Arial" panose="020B0604020202020204" pitchFamily="34" charset="0"/>
                <a:ea typeface="MS PGothic" panose="020B0600070205080204" pitchFamily="34" charset="-128"/>
                <a:cs typeface="Arial Unicode MS"/>
              </a:defRPr>
            </a:lvl2pPr>
            <a:lvl3pPr defTabSz="457200">
              <a:spcBef>
                <a:spcPts val="600"/>
              </a:spcBef>
              <a:buClr>
                <a:srgbClr val="000000"/>
              </a:buClr>
              <a:buSzPct val="100000"/>
              <a:buFont typeface="Times New Roman" panose="02020603050405020304" pitchFamily="18" charset="0"/>
              <a:defRPr sz="2400">
                <a:solidFill>
                  <a:srgbClr val="000000"/>
                </a:solidFill>
                <a:latin typeface="Arial" panose="020B0604020202020204" pitchFamily="34" charset="0"/>
                <a:ea typeface="MS PGothic" panose="020B0600070205080204" pitchFamily="34" charset="-128"/>
                <a:cs typeface="Arial Unicode MS"/>
              </a:defRPr>
            </a:lvl3pPr>
            <a:lvl4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4pPr>
            <a:lvl5pPr defTabSz="457200">
              <a:spcBef>
                <a:spcPts val="500"/>
              </a:spcBef>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5pPr>
            <a:lvl6pPr marL="25146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6pPr>
            <a:lvl7pPr marL="29718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7pPr>
            <a:lvl8pPr marL="34290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8pPr>
            <a:lvl9pPr marL="3886200" indent="-228600" defTabSz="457200" eaLnBrk="0" fontAlgn="base" hangingPunct="0">
              <a:spcBef>
                <a:spcPts val="500"/>
              </a:spcBef>
              <a:spcAft>
                <a:spcPct val="0"/>
              </a:spcAft>
              <a:buClr>
                <a:srgbClr val="000000"/>
              </a:buClr>
              <a:buSzPct val="100000"/>
              <a:buFont typeface="Times New Roman" panose="02020603050405020304" pitchFamily="18" charset="0"/>
              <a:defRPr sz="2000">
                <a:solidFill>
                  <a:srgbClr val="000000"/>
                </a:solidFill>
                <a:latin typeface="Arial" panose="020B0604020202020204" pitchFamily="34" charset="0"/>
                <a:ea typeface="MS PGothic" panose="020B0600070205080204" pitchFamily="34" charset="-128"/>
                <a:cs typeface="Arial Unicode MS"/>
              </a:defRPr>
            </a:lvl9pPr>
          </a:lstStyle>
          <a:p>
            <a:pPr algn="ctr">
              <a:spcBef>
                <a:spcPct val="0"/>
              </a:spcBef>
            </a:pPr>
            <a:r>
              <a:rPr lang="it-IT" altLang="en-US" sz="2000" b="1" dirty="0" smtClean="0">
                <a:solidFill>
                  <a:schemeClr val="tx1"/>
                </a:solidFill>
                <a:latin typeface="Calibri" panose="020F0502020204030204" pitchFamily="34" charset="0"/>
              </a:rPr>
              <a:t>Data </a:t>
            </a:r>
            <a:r>
              <a:rPr lang="it-IT" altLang="en-US" sz="2000" b="1" dirty="0" err="1" smtClean="0">
                <a:solidFill>
                  <a:schemeClr val="tx1"/>
                </a:solidFill>
                <a:latin typeface="Calibri" panose="020F0502020204030204" pitchFamily="34" charset="0"/>
              </a:rPr>
              <a:t>provision</a:t>
            </a:r>
            <a:r>
              <a:rPr lang="it-IT" altLang="en-US" sz="2000" b="1" dirty="0" smtClean="0">
                <a:solidFill>
                  <a:schemeClr val="tx1"/>
                </a:solidFill>
                <a:latin typeface="Calibri" panose="020F0502020204030204" pitchFamily="34" charset="0"/>
              </a:rPr>
              <a:t> to the </a:t>
            </a:r>
            <a:r>
              <a:rPr lang="it-IT" altLang="en-US" sz="2000" b="1" dirty="0" err="1" smtClean="0">
                <a:solidFill>
                  <a:schemeClr val="tx1"/>
                </a:solidFill>
                <a:latin typeface="Calibri" panose="020F0502020204030204" pitchFamily="34" charset="0"/>
              </a:rPr>
              <a:t>italian</a:t>
            </a: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Coast</a:t>
            </a:r>
            <a:r>
              <a:rPr lang="it-IT" altLang="en-US" sz="2000" b="1" dirty="0" smtClean="0">
                <a:solidFill>
                  <a:schemeClr val="tx1"/>
                </a:solidFill>
                <a:latin typeface="Calibri" panose="020F0502020204030204" pitchFamily="34" charset="0"/>
              </a:rPr>
              <a:t> Guard to </a:t>
            </a:r>
            <a:r>
              <a:rPr lang="it-IT" altLang="en-US" sz="2000" b="1" dirty="0" err="1" smtClean="0">
                <a:solidFill>
                  <a:schemeClr val="tx1"/>
                </a:solidFill>
                <a:latin typeface="Calibri" panose="020F0502020204030204" pitchFamily="34" charset="0"/>
              </a:rPr>
              <a:t>support</a:t>
            </a: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migrants</a:t>
            </a: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rescuing</a:t>
            </a:r>
            <a:r>
              <a:rPr lang="it-IT" altLang="en-US" sz="2000" b="1" dirty="0" smtClean="0">
                <a:solidFill>
                  <a:schemeClr val="tx1"/>
                </a:solidFill>
                <a:latin typeface="Calibri" panose="020F0502020204030204" pitchFamily="34" charset="0"/>
              </a:rPr>
              <a:t> </a:t>
            </a:r>
            <a:r>
              <a:rPr lang="it-IT" altLang="en-US" sz="2000" b="1" dirty="0" err="1" smtClean="0">
                <a:solidFill>
                  <a:schemeClr val="tx1"/>
                </a:solidFill>
                <a:latin typeface="Calibri" panose="020F0502020204030204" pitchFamily="34" charset="0"/>
              </a:rPr>
              <a:t>operations</a:t>
            </a:r>
            <a:endParaRPr lang="it-IT" altLang="en-US" sz="2000" b="1" dirty="0">
              <a:solidFill>
                <a:schemeClr val="tx1"/>
              </a:solidFill>
              <a:latin typeface="Calibri" panose="020F0502020204030204" pitchFamily="34" charset="0"/>
            </a:endParaRPr>
          </a:p>
        </p:txBody>
      </p:sp>
    </p:spTree>
    <p:extLst>
      <p:ext uri="{BB962C8B-B14F-4D97-AF65-F5344CB8AC3E}">
        <p14:creationId xmlns:p14="http://schemas.microsoft.com/office/powerpoint/2010/main" val="295537859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par>
                          <p:cTn id="9" fill="hold" nodeType="withGroup">
                            <p:stCondLst>
                              <p:cond delay="0"/>
                            </p:stCondLst>
                            <p:childTnLst>
                              <p:par>
                                <p:cTn id="10" presetID="1" presetClass="entr" presetSubtype="0" fill="hold" nodeType="afterEffect">
                                  <p:stCondLst>
                                    <p:cond delay="100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par>
                          <p:cTn id="14" fill="hold" nodeType="withGroup">
                            <p:stCondLst>
                              <p:cond delay="1000"/>
                            </p:stCondLst>
                            <p:childTnLst>
                              <p:par>
                                <p:cTn id="15" presetID="1" presetClass="entr" presetSubtype="0" fill="hold" nodeType="afterEffect">
                                  <p:stCondLst>
                                    <p:cond delay="100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rda 7"/>
          <p:cNvSpPr/>
          <p:nvPr/>
        </p:nvSpPr>
        <p:spPr bwMode="auto">
          <a:xfrm rot="10282845">
            <a:off x="5514975" y="4197350"/>
            <a:ext cx="1979613" cy="1835150"/>
          </a:xfrm>
          <a:prstGeom prst="chord">
            <a:avLst/>
          </a:prstGeom>
          <a:solidFill>
            <a:srgbClr val="00B8FF">
              <a:alpha val="0"/>
            </a:srgbClr>
          </a:solidFill>
          <a:ln w="9525" cap="flat" cmpd="sng" algn="ctr">
            <a:solidFill>
              <a:schemeClr val="bg1"/>
            </a:solidFill>
            <a:prstDash val="solid"/>
            <a:round/>
            <a:headEnd type="none" w="med" len="med"/>
            <a:tailEnd type="none" w="med" len="med"/>
          </a:ln>
          <a:effectLst/>
          <a:extLst/>
        </p:spPr>
        <p:txBody>
          <a:bodyPr/>
          <a:lstStyle/>
          <a:p>
            <a:pPr>
              <a:buClr>
                <a:srgbClr val="000000"/>
              </a:buClr>
              <a:buSzPct val="100000"/>
              <a:buFont typeface="Times New Roman" charset="0"/>
              <a:buNone/>
              <a:defRPr/>
            </a:pPr>
            <a:endParaRPr lang="it-IT" sz="1800">
              <a:cs typeface="Arial Unicode MS" charset="0"/>
            </a:endParaRPr>
          </a:p>
        </p:txBody>
      </p:sp>
      <p:grpSp>
        <p:nvGrpSpPr>
          <p:cNvPr id="18436" name="Gruppo 20"/>
          <p:cNvGrpSpPr>
            <a:grpSpLocks/>
          </p:cNvGrpSpPr>
          <p:nvPr/>
        </p:nvGrpSpPr>
        <p:grpSpPr bwMode="auto">
          <a:xfrm>
            <a:off x="3059832" y="726844"/>
            <a:ext cx="2951162" cy="2016125"/>
            <a:chOff x="179389" y="765175"/>
            <a:chExt cx="2952452" cy="2015753"/>
          </a:xfrm>
        </p:grpSpPr>
        <p:pic>
          <p:nvPicPr>
            <p:cNvPr id="18" name="Picture 11"/>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79389" y="765175"/>
              <a:ext cx="2952452" cy="2015753"/>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3465AF"/>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19" name="Oval 12"/>
            <p:cNvSpPr>
              <a:spLocks noChangeArrowheads="1"/>
            </p:cNvSpPr>
            <p:nvPr/>
          </p:nvSpPr>
          <p:spPr bwMode="auto">
            <a:xfrm>
              <a:off x="2269452" y="1655599"/>
              <a:ext cx="195347" cy="287284"/>
            </a:xfrm>
            <a:prstGeom prst="ellipse">
              <a:avLst/>
            </a:prstGeom>
            <a:noFill/>
            <a:ln w="38160" cap="sq">
              <a:solidFill>
                <a:srgbClr val="FF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buClr>
                  <a:srgbClr val="000000"/>
                </a:buClr>
                <a:buSzPct val="100000"/>
                <a:buFont typeface="Times New Roman" charset="0"/>
                <a:buNone/>
                <a:defRPr/>
              </a:pPr>
              <a:endParaRPr lang="it-IT" sz="1800">
                <a:cs typeface="Arial Unicode MS" charset="0"/>
              </a:endParaRPr>
            </a:p>
          </p:txBody>
        </p:sp>
      </p:grpSp>
      <p:pic>
        <p:nvPicPr>
          <p:cNvPr id="10" name="Immagine 5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102464" y="4547237"/>
            <a:ext cx="7207250" cy="230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Immagine 61"/>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156176" y="726844"/>
            <a:ext cx="2808287" cy="287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50" descr="swan_giglio_Hs_2013031719"/>
          <p:cNvPicPr>
            <a:picLocks noChangeAspect="1" noChangeArrowheads="1"/>
          </p:cNvPicPr>
          <p:nvPr/>
        </p:nvPicPr>
        <p:blipFill>
          <a:blip r:embed="rId5">
            <a:extLst>
              <a:ext uri="{28A0092B-C50C-407E-A947-70E740481C1C}">
                <a14:useLocalDpi xmlns:a14="http://schemas.microsoft.com/office/drawing/2010/main" val="0"/>
              </a:ext>
            </a:extLst>
          </a:blip>
          <a:srcRect l="6664" t="11887" r="4442" b="6656"/>
          <a:stretch>
            <a:fillRect/>
          </a:stretch>
        </p:blipFill>
        <p:spPr bwMode="auto">
          <a:xfrm>
            <a:off x="2699792" y="2669596"/>
            <a:ext cx="2019816" cy="216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51" descr="ww3_tyr_Hs_2013031719"/>
          <p:cNvPicPr>
            <a:picLocks noChangeAspect="1" noChangeArrowheads="1"/>
          </p:cNvPicPr>
          <p:nvPr/>
        </p:nvPicPr>
        <p:blipFill>
          <a:blip r:embed="rId6">
            <a:extLst>
              <a:ext uri="{28A0092B-C50C-407E-A947-70E740481C1C}">
                <a14:useLocalDpi xmlns:a14="http://schemas.microsoft.com/office/drawing/2010/main" val="0"/>
              </a:ext>
            </a:extLst>
          </a:blip>
          <a:srcRect l="6664" t="11887" r="4442" b="6656"/>
          <a:stretch>
            <a:fillRect/>
          </a:stretch>
        </p:blipFill>
        <p:spPr bwMode="auto">
          <a:xfrm>
            <a:off x="539552" y="2671060"/>
            <a:ext cx="2019816" cy="2161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CasellaDiTesto 12"/>
          <p:cNvSpPr txBox="1"/>
          <p:nvPr/>
        </p:nvSpPr>
        <p:spPr>
          <a:xfrm>
            <a:off x="646361" y="1227086"/>
            <a:ext cx="2258939" cy="1323439"/>
          </a:xfrm>
          <a:prstGeom prst="rect">
            <a:avLst/>
          </a:prstGeom>
          <a:noFill/>
        </p:spPr>
        <p:txBody>
          <a:bodyPr wrap="square">
            <a:spAutoFit/>
          </a:bodyPr>
          <a:lstStyle>
            <a:lvl1pPr defTabSz="457200" eaLnBrk="0" hangingPunct="0">
              <a:defRPr sz="2400">
                <a:solidFill>
                  <a:schemeClr val="tx1"/>
                </a:solidFill>
                <a:latin typeface="Times New Roman" charset="0"/>
                <a:ea typeface="ＭＳ Ｐゴシック" charset="0"/>
                <a:cs typeface="ＭＳ Ｐゴシック" charset="0"/>
              </a:defRPr>
            </a:lvl1pPr>
            <a:lvl2pPr marL="742950" indent="-285750" defTabSz="457200" eaLnBrk="0" hangingPunct="0">
              <a:defRPr sz="2400">
                <a:solidFill>
                  <a:schemeClr val="tx1"/>
                </a:solidFill>
                <a:latin typeface="Times New Roman" charset="0"/>
                <a:ea typeface="ＭＳ Ｐゴシック" charset="0"/>
              </a:defRPr>
            </a:lvl2pPr>
            <a:lvl3pPr marL="1143000" indent="-228600" defTabSz="457200" eaLnBrk="0" hangingPunct="0">
              <a:defRPr sz="2400">
                <a:solidFill>
                  <a:schemeClr val="tx1"/>
                </a:solidFill>
                <a:latin typeface="Times New Roman" charset="0"/>
                <a:ea typeface="ＭＳ Ｐゴシック" charset="0"/>
              </a:defRPr>
            </a:lvl3pPr>
            <a:lvl4pPr marL="1600200" indent="-228600" defTabSz="457200" eaLnBrk="0" hangingPunct="0">
              <a:defRPr sz="2400">
                <a:solidFill>
                  <a:schemeClr val="tx1"/>
                </a:solidFill>
                <a:latin typeface="Times New Roman" charset="0"/>
                <a:ea typeface="ＭＳ Ｐゴシック" charset="0"/>
              </a:defRPr>
            </a:lvl4pPr>
            <a:lvl5pPr marL="2057400" indent="-228600" defTabSz="4572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lgn="ctr" eaLnBrk="1" hangingPunct="1"/>
            <a:r>
              <a:rPr lang="it-IT" sz="2000" b="1" dirty="0"/>
              <a:t>Emergency </a:t>
            </a:r>
            <a:r>
              <a:rPr lang="it-IT" sz="2000" b="1" dirty="0" err="1"/>
              <a:t>response</a:t>
            </a:r>
            <a:r>
              <a:rPr lang="it-IT" sz="2000" b="1" dirty="0"/>
              <a:t>: the Costa Concordia case.</a:t>
            </a:r>
          </a:p>
        </p:txBody>
      </p:sp>
      <p:pic>
        <p:nvPicPr>
          <p:cNvPr id="14" name="Immagine 4" descr="simbolo.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9552" y="1534881"/>
            <a:ext cx="369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 Box 2"/>
          <p:cNvSpPr txBox="1">
            <a:spLocks noChangeArrowheads="1"/>
          </p:cNvSpPr>
          <p:nvPr/>
        </p:nvSpPr>
        <p:spPr bwMode="auto">
          <a:xfrm>
            <a:off x="1832093" y="119765"/>
            <a:ext cx="3852863" cy="857149"/>
          </a:xfrm>
          <a:prstGeom prst="rect">
            <a:avLst/>
          </a:prstGeom>
          <a:solidFill>
            <a:srgbClr val="FFFF00"/>
          </a:solidFill>
          <a:ln w="9360">
            <a:solidFill>
              <a:srgbClr val="3333CC"/>
            </a:solidFill>
            <a:miter lim="800000"/>
            <a:headEnd/>
            <a:tailEnd/>
          </a:ln>
          <a:effectLst>
            <a:outerShdw blurRad="63500" dist="107933" dir="2700000" algn="ctr" rotWithShape="0">
              <a:srgbClr val="000000">
                <a:alpha val="75014"/>
              </a:srgbClr>
            </a:outerShdw>
          </a:effectLst>
        </p:spPr>
        <p:txBody>
          <a:bodyPr lIns="90000" tIns="46800" rIns="90000" bIns="46800"/>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cs typeface="ＭＳ Ｐゴシック"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Times New Roman" charset="0"/>
                <a:ea typeface="ＭＳ Ｐゴシック" charset="0"/>
              </a:defRPr>
            </a:lvl9pPr>
          </a:lstStyle>
          <a:p>
            <a:pPr algn="ctr" eaLnBrk="1" hangingPunct="1">
              <a:buSzPct val="100000"/>
            </a:pPr>
            <a:r>
              <a:rPr lang="it-IT" sz="1800" b="1" dirty="0" smtClean="0">
                <a:solidFill>
                  <a:srgbClr val="3333CC"/>
                </a:solidFill>
                <a:latin typeface="Arial" charset="0"/>
                <a:cs typeface="Arial" charset="0"/>
              </a:rPr>
              <a:t>Services for the </a:t>
            </a:r>
            <a:r>
              <a:rPr lang="it-IT" sz="1800" b="1" dirty="0" err="1" smtClean="0">
                <a:solidFill>
                  <a:srgbClr val="3333CC"/>
                </a:solidFill>
                <a:latin typeface="Arial" charset="0"/>
                <a:cs typeface="Arial" charset="0"/>
              </a:rPr>
              <a:t>emergency</a:t>
            </a:r>
            <a:r>
              <a:rPr lang="it-IT" sz="1800" b="1" dirty="0" smtClean="0">
                <a:solidFill>
                  <a:srgbClr val="3333CC"/>
                </a:solidFill>
                <a:latin typeface="Arial" charset="0"/>
                <a:cs typeface="Arial" charset="0"/>
              </a:rPr>
              <a:t> management</a:t>
            </a:r>
            <a:endParaRPr lang="it-IT" sz="1800" b="1" dirty="0">
              <a:solidFill>
                <a:srgbClr val="3333CC"/>
              </a:solidFill>
              <a:latin typeface="Arial" charset="0"/>
              <a:cs typeface="Arial" charset="0"/>
            </a:endParaRPr>
          </a:p>
        </p:txBody>
      </p:sp>
    </p:spTree>
    <p:extLst>
      <p:ext uri="{BB962C8B-B14F-4D97-AF65-F5344CB8AC3E}">
        <p14:creationId xmlns:p14="http://schemas.microsoft.com/office/powerpoint/2010/main" val="1364855909"/>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Picture 5" descr="typh_1">
            <a:extLst>
              <a:ext uri="{FF2B5EF4-FFF2-40B4-BE49-F238E27FC236}">
                <a16:creationId xmlns="" xmlns:a16="http://schemas.microsoft.com/office/drawing/2014/main" id="{75AE0572-6484-4691-903E-55C36EEFF4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748" y="1045692"/>
            <a:ext cx="2851150" cy="4751388"/>
          </a:xfrm>
          <a:prstGeom prst="rect">
            <a:avLst/>
          </a:prstGeom>
          <a:noFill/>
          <a:extLst>
            <a:ext uri="{909E8E84-426E-40dd-AFC4-6F175D3DCCD1}">
              <a14:hiddenFill xmlns:a14="http://schemas.microsoft.com/office/drawing/2010/main">
                <a:solidFill>
                  <a:srgbClr val="FFFFFF"/>
                </a:solidFill>
              </a14:hiddenFill>
            </a:ext>
          </a:extLst>
        </p:spPr>
      </p:pic>
      <p:pic>
        <p:nvPicPr>
          <p:cNvPr id="23558" name="Picture 6" descr="240px-Joseph_Conrad_1904">
            <a:extLst>
              <a:ext uri="{FF2B5EF4-FFF2-40B4-BE49-F238E27FC236}">
                <a16:creationId xmlns="" xmlns:a16="http://schemas.microsoft.com/office/drawing/2014/main" id="{856DC833-D004-439F-B5C6-7631A55419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4875" y="4413138"/>
            <a:ext cx="1573505" cy="2209463"/>
          </a:xfrm>
          <a:prstGeom prst="rect">
            <a:avLst/>
          </a:prstGeom>
          <a:noFill/>
          <a:extLst>
            <a:ext uri="{909E8E84-426E-40dd-AFC4-6F175D3DCCD1}">
              <a14:hiddenFill xmlns:a14="http://schemas.microsoft.com/office/drawing/2010/main">
                <a:solidFill>
                  <a:srgbClr val="FFFFFF"/>
                </a:solidFill>
              </a14:hiddenFill>
            </a:ext>
          </a:extLst>
        </p:spPr>
      </p:pic>
      <p:sp>
        <p:nvSpPr>
          <p:cNvPr id="3" name="CasellaDiTesto 2">
            <a:extLst>
              <a:ext uri="{FF2B5EF4-FFF2-40B4-BE49-F238E27FC236}">
                <a16:creationId xmlns="" xmlns:a16="http://schemas.microsoft.com/office/drawing/2014/main" id="{A33D0442-3C3B-4940-8090-AEC487CF6340}"/>
              </a:ext>
            </a:extLst>
          </p:cNvPr>
          <p:cNvSpPr txBox="1"/>
          <p:nvPr/>
        </p:nvSpPr>
        <p:spPr>
          <a:xfrm>
            <a:off x="1347404" y="105008"/>
            <a:ext cx="5790784" cy="461665"/>
          </a:xfrm>
          <a:prstGeom prst="rect">
            <a:avLst/>
          </a:prstGeom>
          <a:noFill/>
        </p:spPr>
        <p:txBody>
          <a:bodyPr wrap="square">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smtClean="0">
                <a:latin typeface="Calibri" panose="020F0502020204030204" pitchFamily="34" charset="0"/>
                <a:ea typeface="MS PGothic" panose="020B0600070205080204" pitchFamily="34" charset="-128"/>
              </a:rPr>
              <a:t>Stories </a:t>
            </a:r>
            <a:r>
              <a:rPr lang="it-IT" altLang="en-US" sz="2400" b="1" dirty="0" smtClean="0">
                <a:latin typeface="Calibri" panose="020F0502020204030204" pitchFamily="34" charset="0"/>
                <a:ea typeface="MS PGothic" panose="020B0600070205080204" pitchFamily="34" charset="-128"/>
              </a:rPr>
              <a:t>(</a:t>
            </a:r>
            <a:r>
              <a:rPr lang="it-IT" altLang="en-US" sz="2400" b="1" dirty="0" err="1" smtClean="0">
                <a:latin typeface="Calibri" panose="020F0502020204030204" pitchFamily="34" charset="0"/>
                <a:ea typeface="MS PGothic" panose="020B0600070205080204" pitchFamily="34" charset="-128"/>
              </a:rPr>
              <a:t>motivations</a:t>
            </a:r>
            <a:r>
              <a:rPr lang="mr-IN" altLang="en-US" sz="2400" b="1" dirty="0" smtClean="0">
                <a:latin typeface="Calibri" panose="020F0502020204030204" pitchFamily="34" charset="0"/>
                <a:ea typeface="MS PGothic" panose="020B0600070205080204" pitchFamily="34" charset="-128"/>
              </a:rPr>
              <a:t>…</a:t>
            </a:r>
            <a:r>
              <a:rPr lang="it-IT" altLang="en-US" sz="2400" b="1" dirty="0" smtClean="0">
                <a:latin typeface="Calibri" panose="020F0502020204030204" pitchFamily="34" charset="0"/>
                <a:ea typeface="MS PGothic" panose="020B0600070205080204" pitchFamily="34" charset="-128"/>
              </a:rPr>
              <a:t>)</a:t>
            </a:r>
            <a:endParaRPr lang="it-IT" altLang="en-US" sz="2400" b="1" dirty="0">
              <a:latin typeface="Calibri" panose="020F0502020204030204" pitchFamily="34" charset="0"/>
              <a:ea typeface="MS PGothic" panose="020B0600070205080204" pitchFamily="34" charset="-128"/>
            </a:endParaRPr>
          </a:p>
        </p:txBody>
      </p:sp>
      <p:pic>
        <p:nvPicPr>
          <p:cNvPr id="23560" name="Immagine 4" descr="simbolo.jpg">
            <a:extLst>
              <a:ext uri="{FF2B5EF4-FFF2-40B4-BE49-F238E27FC236}">
                <a16:creationId xmlns="" xmlns:a16="http://schemas.microsoft.com/office/drawing/2014/main" id="{FD4740D4-63CC-4A8C-922E-13E961ACA70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293436" y="137205"/>
            <a:ext cx="3698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wind10m_37">
            <a:extLst>
              <a:ext uri="{FF2B5EF4-FFF2-40B4-BE49-F238E27FC236}">
                <a16:creationId xmlns="" xmlns:a16="http://schemas.microsoft.com/office/drawing/2014/main" id="{12297D33-688B-4535-B217-D1B299515CC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5" descr="wind10m_1">
            <a:extLst>
              <a:ext uri="{FF2B5EF4-FFF2-40B4-BE49-F238E27FC236}">
                <a16:creationId xmlns="" xmlns:a16="http://schemas.microsoft.com/office/drawing/2014/main" id="{3FF8879E-D0ED-463E-89B7-A57AB26D3D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6" descr="wind10m_2">
            <a:extLst>
              <a:ext uri="{FF2B5EF4-FFF2-40B4-BE49-F238E27FC236}">
                <a16:creationId xmlns="" xmlns:a16="http://schemas.microsoft.com/office/drawing/2014/main" id="{0845AD9E-0351-4D3B-9674-1BA4DDE6A0B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7" descr="wind10m_3">
            <a:extLst>
              <a:ext uri="{FF2B5EF4-FFF2-40B4-BE49-F238E27FC236}">
                <a16:creationId xmlns="" xmlns:a16="http://schemas.microsoft.com/office/drawing/2014/main" id="{08184805-3CF4-4F30-8AFE-2899C14DF80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8" descr="wind10m_4">
            <a:extLst>
              <a:ext uri="{FF2B5EF4-FFF2-40B4-BE49-F238E27FC236}">
                <a16:creationId xmlns="" xmlns:a16="http://schemas.microsoft.com/office/drawing/2014/main" id="{77F0E491-7DC8-4885-A256-37C8BD516C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9" descr="wind10m_5">
            <a:extLst>
              <a:ext uri="{FF2B5EF4-FFF2-40B4-BE49-F238E27FC236}">
                <a16:creationId xmlns="" xmlns:a16="http://schemas.microsoft.com/office/drawing/2014/main" id="{4148FB42-DDA4-47DD-A0D3-351DC739AC8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0" descr="wind10m_6">
            <a:extLst>
              <a:ext uri="{FF2B5EF4-FFF2-40B4-BE49-F238E27FC236}">
                <a16:creationId xmlns="" xmlns:a16="http://schemas.microsoft.com/office/drawing/2014/main" id="{5DB3E757-460E-4470-BC69-8A521B31FD0F}"/>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1" descr="wind10m_7">
            <a:extLst>
              <a:ext uri="{FF2B5EF4-FFF2-40B4-BE49-F238E27FC236}">
                <a16:creationId xmlns="" xmlns:a16="http://schemas.microsoft.com/office/drawing/2014/main" id="{D18FECEC-E30C-4264-8FFB-B08AEB3D100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2" descr="wind10m_8">
            <a:extLst>
              <a:ext uri="{FF2B5EF4-FFF2-40B4-BE49-F238E27FC236}">
                <a16:creationId xmlns="" xmlns:a16="http://schemas.microsoft.com/office/drawing/2014/main" id="{418B5FF5-2246-46A9-9764-E0869A2C6EB0}"/>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3" descr="wind10m_9">
            <a:extLst>
              <a:ext uri="{FF2B5EF4-FFF2-40B4-BE49-F238E27FC236}">
                <a16:creationId xmlns="" xmlns:a16="http://schemas.microsoft.com/office/drawing/2014/main" id="{20AECD08-DFCA-4098-9291-73259F0A5B61}"/>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4" descr="wind10m_10">
            <a:extLst>
              <a:ext uri="{FF2B5EF4-FFF2-40B4-BE49-F238E27FC236}">
                <a16:creationId xmlns="" xmlns:a16="http://schemas.microsoft.com/office/drawing/2014/main" id="{8D050A53-2591-44A6-9F16-AB9D5841CE6E}"/>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5" descr="wind10m_11">
            <a:extLst>
              <a:ext uri="{FF2B5EF4-FFF2-40B4-BE49-F238E27FC236}">
                <a16:creationId xmlns="" xmlns:a16="http://schemas.microsoft.com/office/drawing/2014/main" id="{C8B12FEE-17DD-49B1-BB05-4E2ED1E52BFC}"/>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6" descr="wind10m_12">
            <a:extLst>
              <a:ext uri="{FF2B5EF4-FFF2-40B4-BE49-F238E27FC236}">
                <a16:creationId xmlns="" xmlns:a16="http://schemas.microsoft.com/office/drawing/2014/main" id="{8F833EF1-169C-4496-A57C-3134934E77DD}"/>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7" descr="wind10m_13">
            <a:extLst>
              <a:ext uri="{FF2B5EF4-FFF2-40B4-BE49-F238E27FC236}">
                <a16:creationId xmlns="" xmlns:a16="http://schemas.microsoft.com/office/drawing/2014/main" id="{62A11B2B-17FE-49C0-B46C-731767FC7799}"/>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18" descr="wind10m_14">
            <a:extLst>
              <a:ext uri="{FF2B5EF4-FFF2-40B4-BE49-F238E27FC236}">
                <a16:creationId xmlns="" xmlns:a16="http://schemas.microsoft.com/office/drawing/2014/main" id="{DE1649A1-ECC5-4A36-A8D7-BDA43BDE14A5}"/>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19" descr="wind10m_15">
            <a:extLst>
              <a:ext uri="{FF2B5EF4-FFF2-40B4-BE49-F238E27FC236}">
                <a16:creationId xmlns="" xmlns:a16="http://schemas.microsoft.com/office/drawing/2014/main" id="{0E640784-CC6F-4EE4-88F1-AFE580E920A1}"/>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0" descr="wind10m_16">
            <a:extLst>
              <a:ext uri="{FF2B5EF4-FFF2-40B4-BE49-F238E27FC236}">
                <a16:creationId xmlns="" xmlns:a16="http://schemas.microsoft.com/office/drawing/2014/main" id="{206A76CF-9BC8-4908-B375-9A1449ED416C}"/>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1" descr="wind10m_17">
            <a:extLst>
              <a:ext uri="{FF2B5EF4-FFF2-40B4-BE49-F238E27FC236}">
                <a16:creationId xmlns="" xmlns:a16="http://schemas.microsoft.com/office/drawing/2014/main" id="{C01F748F-967D-4500-9BFD-0B6F89E3F513}"/>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2" descr="wind10m_18">
            <a:extLst>
              <a:ext uri="{FF2B5EF4-FFF2-40B4-BE49-F238E27FC236}">
                <a16:creationId xmlns="" xmlns:a16="http://schemas.microsoft.com/office/drawing/2014/main" id="{F6F63452-3BFD-4DDD-B005-5E247255FBDF}"/>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3" descr="wind10m_19">
            <a:extLst>
              <a:ext uri="{FF2B5EF4-FFF2-40B4-BE49-F238E27FC236}">
                <a16:creationId xmlns="" xmlns:a16="http://schemas.microsoft.com/office/drawing/2014/main" id="{4862B856-0AD9-4411-870B-02B3054E9E53}"/>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24" descr="wind10m_20">
            <a:extLst>
              <a:ext uri="{FF2B5EF4-FFF2-40B4-BE49-F238E27FC236}">
                <a16:creationId xmlns="" xmlns:a16="http://schemas.microsoft.com/office/drawing/2014/main" id="{8A605281-A818-4A0B-98FD-B7BB275BE8F0}"/>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25" descr="wind10m_21">
            <a:extLst>
              <a:ext uri="{FF2B5EF4-FFF2-40B4-BE49-F238E27FC236}">
                <a16:creationId xmlns="" xmlns:a16="http://schemas.microsoft.com/office/drawing/2014/main" id="{196CDB81-4472-4B29-87EF-37346B763641}"/>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26" descr="wind10m_22">
            <a:extLst>
              <a:ext uri="{FF2B5EF4-FFF2-40B4-BE49-F238E27FC236}">
                <a16:creationId xmlns="" xmlns:a16="http://schemas.microsoft.com/office/drawing/2014/main" id="{7720A884-D75D-4F90-B227-79089B2EB440}"/>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27" descr="wind10m_23">
            <a:extLst>
              <a:ext uri="{FF2B5EF4-FFF2-40B4-BE49-F238E27FC236}">
                <a16:creationId xmlns="" xmlns:a16="http://schemas.microsoft.com/office/drawing/2014/main" id="{5886052C-41EE-4975-82CC-65812B6F7EC4}"/>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28" descr="wind10m_24">
            <a:extLst>
              <a:ext uri="{FF2B5EF4-FFF2-40B4-BE49-F238E27FC236}">
                <a16:creationId xmlns="" xmlns:a16="http://schemas.microsoft.com/office/drawing/2014/main" id="{F54F0599-40A2-47D3-9430-C6EE06597162}"/>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29" descr="wind10m_25">
            <a:extLst>
              <a:ext uri="{FF2B5EF4-FFF2-40B4-BE49-F238E27FC236}">
                <a16:creationId xmlns="" xmlns:a16="http://schemas.microsoft.com/office/drawing/2014/main" id="{A41E72CC-D689-4389-9FBD-9C943CE5E25F}"/>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30" descr="wind10m_26">
            <a:extLst>
              <a:ext uri="{FF2B5EF4-FFF2-40B4-BE49-F238E27FC236}">
                <a16:creationId xmlns="" xmlns:a16="http://schemas.microsoft.com/office/drawing/2014/main" id="{3AE0CF0C-BBA2-411F-99B2-B7E66831C51E}"/>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31" descr="wind10m_27">
            <a:extLst>
              <a:ext uri="{FF2B5EF4-FFF2-40B4-BE49-F238E27FC236}">
                <a16:creationId xmlns="" xmlns:a16="http://schemas.microsoft.com/office/drawing/2014/main" id="{18AC83C3-FC88-47C9-A504-18D89C31B8CB}"/>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32" descr="wind10m_28">
            <a:extLst>
              <a:ext uri="{FF2B5EF4-FFF2-40B4-BE49-F238E27FC236}">
                <a16:creationId xmlns="" xmlns:a16="http://schemas.microsoft.com/office/drawing/2014/main" id="{4C5F575E-9546-44FA-9E28-033E10FF864A}"/>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33" descr="wind10m_29">
            <a:extLst>
              <a:ext uri="{FF2B5EF4-FFF2-40B4-BE49-F238E27FC236}">
                <a16:creationId xmlns="" xmlns:a16="http://schemas.microsoft.com/office/drawing/2014/main" id="{77293E4D-DFF0-4D46-81F1-265C5AAB9DB7}"/>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34" descr="wind10m_30">
            <a:extLst>
              <a:ext uri="{FF2B5EF4-FFF2-40B4-BE49-F238E27FC236}">
                <a16:creationId xmlns="" xmlns:a16="http://schemas.microsoft.com/office/drawing/2014/main" id="{0230DF94-A20F-43AD-AD56-37FF1FFD1E51}"/>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35" descr="wind10m_31">
            <a:extLst>
              <a:ext uri="{FF2B5EF4-FFF2-40B4-BE49-F238E27FC236}">
                <a16:creationId xmlns="" xmlns:a16="http://schemas.microsoft.com/office/drawing/2014/main" id="{DC3D1670-3575-4A8D-AEAE-EB597929C205}"/>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36" descr="wind10m_32">
            <a:extLst>
              <a:ext uri="{FF2B5EF4-FFF2-40B4-BE49-F238E27FC236}">
                <a16:creationId xmlns="" xmlns:a16="http://schemas.microsoft.com/office/drawing/2014/main" id="{7DDFF07C-E7DF-4AA9-B834-847A4E053F46}"/>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37" descr="wind10m_33">
            <a:extLst>
              <a:ext uri="{FF2B5EF4-FFF2-40B4-BE49-F238E27FC236}">
                <a16:creationId xmlns="" xmlns:a16="http://schemas.microsoft.com/office/drawing/2014/main" id="{52F6E8E8-ABAB-41B3-BF24-0BA893A53BC0}"/>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38" descr="wind10m_34">
            <a:extLst>
              <a:ext uri="{FF2B5EF4-FFF2-40B4-BE49-F238E27FC236}">
                <a16:creationId xmlns="" xmlns:a16="http://schemas.microsoft.com/office/drawing/2014/main" id="{F8A28B64-7155-4726-8BC0-916181B17F94}"/>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39" descr="wind10m_35">
            <a:extLst>
              <a:ext uri="{FF2B5EF4-FFF2-40B4-BE49-F238E27FC236}">
                <a16:creationId xmlns="" xmlns:a16="http://schemas.microsoft.com/office/drawing/2014/main" id="{662E57D3-8A06-44EA-8E81-A9125F180CC4}"/>
              </a:ext>
            </a:extLst>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40" descr="wind10m_36">
            <a:extLst>
              <a:ext uri="{FF2B5EF4-FFF2-40B4-BE49-F238E27FC236}">
                <a16:creationId xmlns="" xmlns:a16="http://schemas.microsoft.com/office/drawing/2014/main" id="{4B624261-5D2B-4228-8F89-EDEFE277DD6D}"/>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578705" y="757166"/>
            <a:ext cx="5469095" cy="4539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Rettangolo 44">
            <a:extLst>
              <a:ext uri="{FF2B5EF4-FFF2-40B4-BE49-F238E27FC236}">
                <a16:creationId xmlns="" xmlns:a16="http://schemas.microsoft.com/office/drawing/2014/main" id="{61A03084-5636-4BF0-B1BB-2F242A0DD168}"/>
              </a:ext>
            </a:extLst>
          </p:cNvPr>
          <p:cNvSpPr/>
          <p:nvPr/>
        </p:nvSpPr>
        <p:spPr>
          <a:xfrm>
            <a:off x="3004898" y="5422272"/>
            <a:ext cx="6042902" cy="1200329"/>
          </a:xfrm>
          <a:prstGeom prst="rect">
            <a:avLst/>
          </a:prstGeom>
        </p:spPr>
        <p:txBody>
          <a:bodyPr wrap="square">
            <a:spAutoFit/>
          </a:bodyPr>
          <a:lstStyle/>
          <a:p>
            <a:r>
              <a:rPr lang="en-US" dirty="0">
                <a:solidFill>
                  <a:srgbClr val="222222"/>
                </a:solidFill>
                <a:latin typeface="Arial" panose="020B0604020202020204" pitchFamily="34" charset="0"/>
              </a:rPr>
              <a:t>« Observing the steady fall of the barometer, captain </a:t>
            </a:r>
            <a:r>
              <a:rPr lang="en-US" dirty="0" err="1">
                <a:solidFill>
                  <a:srgbClr val="222222"/>
                </a:solidFill>
                <a:latin typeface="Arial" panose="020B0604020202020204" pitchFamily="34" charset="0"/>
              </a:rPr>
              <a:t>MacWhirr</a:t>
            </a:r>
            <a:r>
              <a:rPr lang="en-US" dirty="0">
                <a:solidFill>
                  <a:srgbClr val="222222"/>
                </a:solidFill>
                <a:latin typeface="Arial" panose="020B0604020202020204" pitchFamily="34" charset="0"/>
              </a:rPr>
              <a:t> thought, "There's some dirty weather knocking about". This is precisely what he thought." </a:t>
            </a:r>
            <a:r>
              <a:rPr lang="en-US" dirty="0" smtClean="0">
                <a:solidFill>
                  <a:srgbClr val="222222"/>
                </a:solidFill>
                <a:latin typeface="Arial" panose="020B0604020202020204" pitchFamily="34" charset="0"/>
              </a:rPr>
              <a:t>»</a:t>
            </a:r>
            <a:endParaRPr lang="it-IT" dirty="0">
              <a:solidFill>
                <a:srgbClr val="222222"/>
              </a:solidFill>
              <a:latin typeface="Arial" panose="020B0604020202020204" pitchFamily="34" charset="0"/>
            </a:endParaRPr>
          </a:p>
          <a:p>
            <a:r>
              <a:rPr lang="it-IT" dirty="0">
                <a:solidFill>
                  <a:srgbClr val="222222"/>
                </a:solidFill>
                <a:latin typeface="Arial" panose="020B0604020202020204" pitchFamily="34" charset="0"/>
              </a:rPr>
              <a:t>J</a:t>
            </a:r>
            <a:r>
              <a:rPr lang="en-US" dirty="0" err="1">
                <a:solidFill>
                  <a:srgbClr val="222222"/>
                </a:solidFill>
                <a:latin typeface="Arial" panose="020B0604020202020204" pitchFamily="34" charset="0"/>
              </a:rPr>
              <a:t>oseph</a:t>
            </a:r>
            <a:r>
              <a:rPr lang="en-US" dirty="0">
                <a:solidFill>
                  <a:srgbClr val="222222"/>
                </a:solidFill>
                <a:latin typeface="Arial" panose="020B0604020202020204" pitchFamily="34" charset="0"/>
              </a:rPr>
              <a:t> Conrad, </a:t>
            </a:r>
            <a:r>
              <a:rPr lang="en-US" i="1" dirty="0">
                <a:solidFill>
                  <a:srgbClr val="222222"/>
                </a:solidFill>
                <a:latin typeface="Arial" panose="020B0604020202020204" pitchFamily="34" charset="0"/>
              </a:rPr>
              <a:t>Typhoon</a:t>
            </a:r>
            <a:endParaRPr lang="en-US" i="1" dirty="0"/>
          </a:p>
        </p:txBody>
      </p:sp>
    </p:spTree>
    <p:extLst>
      <p:ext uri="{BB962C8B-B14F-4D97-AF65-F5344CB8AC3E}">
        <p14:creationId xmlns:p14="http://schemas.microsoft.com/office/powerpoint/2010/main" val="424606925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10"/>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2"/>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3"/>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4"/>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15"/>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16"/>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17"/>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500"/>
                                  </p:stCondLst>
                                  <p:childTnLst>
                                    <p:set>
                                      <p:cBhvr>
                                        <p:cTn id="33" dur="1" fill="hold">
                                          <p:stCondLst>
                                            <p:cond delay="0"/>
                                          </p:stCondLst>
                                        </p:cTn>
                                        <p:tgtEl>
                                          <p:spTgt spid="18"/>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nodeType="afterEffect">
                                  <p:stCondLst>
                                    <p:cond delay="500"/>
                                  </p:stCondLst>
                                  <p:childTnLst>
                                    <p:set>
                                      <p:cBhvr>
                                        <p:cTn id="36" dur="1" fill="hold">
                                          <p:stCondLst>
                                            <p:cond delay="0"/>
                                          </p:stCondLst>
                                        </p:cTn>
                                        <p:tgtEl>
                                          <p:spTgt spid="19"/>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nodeType="afterEffect">
                                  <p:stCondLst>
                                    <p:cond delay="500"/>
                                  </p:stCondLst>
                                  <p:childTnLst>
                                    <p:set>
                                      <p:cBhvr>
                                        <p:cTn id="39" dur="1" fill="hold">
                                          <p:stCondLst>
                                            <p:cond delay="0"/>
                                          </p:stCondLst>
                                        </p:cTn>
                                        <p:tgtEl>
                                          <p:spTgt spid="20"/>
                                        </p:tgtEl>
                                        <p:attrNameLst>
                                          <p:attrName>style.visibility</p:attrName>
                                        </p:attrNameLst>
                                      </p:cBhvr>
                                      <p:to>
                                        <p:strVal val="visible"/>
                                      </p:to>
                                    </p:set>
                                  </p:childTnLst>
                                </p:cTn>
                              </p:par>
                            </p:childTnLst>
                          </p:cTn>
                        </p:par>
                        <p:par>
                          <p:cTn id="40" fill="hold">
                            <p:stCondLst>
                              <p:cond delay="5500"/>
                            </p:stCondLst>
                            <p:childTnLst>
                              <p:par>
                                <p:cTn id="41" presetID="1" presetClass="entr" presetSubtype="0" fill="hold" nodeType="afterEffect">
                                  <p:stCondLst>
                                    <p:cond delay="500"/>
                                  </p:stCondLst>
                                  <p:childTnLst>
                                    <p:set>
                                      <p:cBhvr>
                                        <p:cTn id="42" dur="1" fill="hold">
                                          <p:stCondLst>
                                            <p:cond delay="0"/>
                                          </p:stCondLst>
                                        </p:cTn>
                                        <p:tgtEl>
                                          <p:spTgt spid="21"/>
                                        </p:tgtEl>
                                        <p:attrNameLst>
                                          <p:attrName>style.visibility</p:attrName>
                                        </p:attrNameLst>
                                      </p:cBhvr>
                                      <p:to>
                                        <p:strVal val="visible"/>
                                      </p:to>
                                    </p:set>
                                  </p:childTnLst>
                                </p:cTn>
                              </p:par>
                            </p:childTnLst>
                          </p:cTn>
                        </p:par>
                        <p:par>
                          <p:cTn id="43" fill="hold">
                            <p:stCondLst>
                              <p:cond delay="6000"/>
                            </p:stCondLst>
                            <p:childTnLst>
                              <p:par>
                                <p:cTn id="44" presetID="1" presetClass="entr" presetSubtype="0" fill="hold" nodeType="afterEffect">
                                  <p:stCondLst>
                                    <p:cond delay="500"/>
                                  </p:stCondLst>
                                  <p:childTnLst>
                                    <p:set>
                                      <p:cBhvr>
                                        <p:cTn id="45" dur="1" fill="hold">
                                          <p:stCondLst>
                                            <p:cond delay="0"/>
                                          </p:stCondLst>
                                        </p:cTn>
                                        <p:tgtEl>
                                          <p:spTgt spid="22"/>
                                        </p:tgtEl>
                                        <p:attrNameLst>
                                          <p:attrName>style.visibility</p:attrName>
                                        </p:attrNameLst>
                                      </p:cBhvr>
                                      <p:to>
                                        <p:strVal val="visible"/>
                                      </p:to>
                                    </p:set>
                                  </p:childTnLst>
                                </p:cTn>
                              </p:par>
                            </p:childTnLst>
                          </p:cTn>
                        </p:par>
                        <p:par>
                          <p:cTn id="46" fill="hold">
                            <p:stCondLst>
                              <p:cond delay="6500"/>
                            </p:stCondLst>
                            <p:childTnLst>
                              <p:par>
                                <p:cTn id="47" presetID="1" presetClass="entr" presetSubtype="0" fill="hold" nodeType="afterEffect">
                                  <p:stCondLst>
                                    <p:cond delay="500"/>
                                  </p:stCondLst>
                                  <p:childTnLst>
                                    <p:set>
                                      <p:cBhvr>
                                        <p:cTn id="48" dur="1" fill="hold">
                                          <p:stCondLst>
                                            <p:cond delay="0"/>
                                          </p:stCondLst>
                                        </p:cTn>
                                        <p:tgtEl>
                                          <p:spTgt spid="23"/>
                                        </p:tgtEl>
                                        <p:attrNameLst>
                                          <p:attrName>style.visibility</p:attrName>
                                        </p:attrNameLst>
                                      </p:cBhvr>
                                      <p:to>
                                        <p:strVal val="visible"/>
                                      </p:to>
                                    </p:set>
                                  </p:childTnLst>
                                </p:cTn>
                              </p:par>
                            </p:childTnLst>
                          </p:cTn>
                        </p:par>
                        <p:par>
                          <p:cTn id="49" fill="hold">
                            <p:stCondLst>
                              <p:cond delay="7000"/>
                            </p:stCondLst>
                            <p:childTnLst>
                              <p:par>
                                <p:cTn id="50" presetID="1" presetClass="entr" presetSubtype="0" fill="hold" nodeType="afterEffect">
                                  <p:stCondLst>
                                    <p:cond delay="500"/>
                                  </p:stCondLst>
                                  <p:childTnLst>
                                    <p:set>
                                      <p:cBhvr>
                                        <p:cTn id="51" dur="1" fill="hold">
                                          <p:stCondLst>
                                            <p:cond delay="0"/>
                                          </p:stCondLst>
                                        </p:cTn>
                                        <p:tgtEl>
                                          <p:spTgt spid="24"/>
                                        </p:tgtEl>
                                        <p:attrNameLst>
                                          <p:attrName>style.visibility</p:attrName>
                                        </p:attrNameLst>
                                      </p:cBhvr>
                                      <p:to>
                                        <p:strVal val="visible"/>
                                      </p:to>
                                    </p:set>
                                  </p:childTnLst>
                                </p:cTn>
                              </p:par>
                            </p:childTnLst>
                          </p:cTn>
                        </p:par>
                        <p:par>
                          <p:cTn id="52" fill="hold">
                            <p:stCondLst>
                              <p:cond delay="7500"/>
                            </p:stCondLst>
                            <p:childTnLst>
                              <p:par>
                                <p:cTn id="53" presetID="1" presetClass="entr" presetSubtype="0" fill="hold" nodeType="afterEffect">
                                  <p:stCondLst>
                                    <p:cond delay="500"/>
                                  </p:stCondLst>
                                  <p:childTnLst>
                                    <p:set>
                                      <p:cBhvr>
                                        <p:cTn id="54" dur="1" fill="hold">
                                          <p:stCondLst>
                                            <p:cond delay="0"/>
                                          </p:stCondLst>
                                        </p:cTn>
                                        <p:tgtEl>
                                          <p:spTgt spid="25"/>
                                        </p:tgtEl>
                                        <p:attrNameLst>
                                          <p:attrName>style.visibility</p:attrName>
                                        </p:attrNameLst>
                                      </p:cBhvr>
                                      <p:to>
                                        <p:strVal val="visible"/>
                                      </p:to>
                                    </p:set>
                                  </p:childTnLst>
                                </p:cTn>
                              </p:par>
                            </p:childTnLst>
                          </p:cTn>
                        </p:par>
                        <p:par>
                          <p:cTn id="55" fill="hold">
                            <p:stCondLst>
                              <p:cond delay="8000"/>
                            </p:stCondLst>
                            <p:childTnLst>
                              <p:par>
                                <p:cTn id="56" presetID="1" presetClass="entr" presetSubtype="0" fill="hold" nodeType="afterEffect">
                                  <p:stCondLst>
                                    <p:cond delay="500"/>
                                  </p:stCondLst>
                                  <p:childTnLst>
                                    <p:set>
                                      <p:cBhvr>
                                        <p:cTn id="57" dur="1" fill="hold">
                                          <p:stCondLst>
                                            <p:cond delay="0"/>
                                          </p:stCondLst>
                                        </p:cTn>
                                        <p:tgtEl>
                                          <p:spTgt spid="26"/>
                                        </p:tgtEl>
                                        <p:attrNameLst>
                                          <p:attrName>style.visibility</p:attrName>
                                        </p:attrNameLst>
                                      </p:cBhvr>
                                      <p:to>
                                        <p:strVal val="visible"/>
                                      </p:to>
                                    </p:set>
                                  </p:childTnLst>
                                </p:cTn>
                              </p:par>
                            </p:childTnLst>
                          </p:cTn>
                        </p:par>
                        <p:par>
                          <p:cTn id="58" fill="hold">
                            <p:stCondLst>
                              <p:cond delay="8500"/>
                            </p:stCondLst>
                            <p:childTnLst>
                              <p:par>
                                <p:cTn id="59" presetID="1" presetClass="entr" presetSubtype="0" fill="hold" nodeType="afterEffect">
                                  <p:stCondLst>
                                    <p:cond delay="50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0"/>
                            </p:stCondLst>
                            <p:childTnLst>
                              <p:par>
                                <p:cTn id="62" presetID="1" presetClass="entr" presetSubtype="0" fill="hold" nodeType="afterEffect">
                                  <p:stCondLst>
                                    <p:cond delay="500"/>
                                  </p:stCondLst>
                                  <p:childTnLst>
                                    <p:set>
                                      <p:cBhvr>
                                        <p:cTn id="63" dur="1" fill="hold">
                                          <p:stCondLst>
                                            <p:cond delay="0"/>
                                          </p:stCondLst>
                                        </p:cTn>
                                        <p:tgtEl>
                                          <p:spTgt spid="28"/>
                                        </p:tgtEl>
                                        <p:attrNameLst>
                                          <p:attrName>style.visibility</p:attrName>
                                        </p:attrNameLst>
                                      </p:cBhvr>
                                      <p:to>
                                        <p:strVal val="visible"/>
                                      </p:to>
                                    </p:set>
                                  </p:childTnLst>
                                </p:cTn>
                              </p:par>
                            </p:childTnLst>
                          </p:cTn>
                        </p:par>
                        <p:par>
                          <p:cTn id="64" fill="hold">
                            <p:stCondLst>
                              <p:cond delay="9500"/>
                            </p:stCondLst>
                            <p:childTnLst>
                              <p:par>
                                <p:cTn id="65" presetID="1" presetClass="entr" presetSubtype="0" fill="hold" nodeType="afterEffect">
                                  <p:stCondLst>
                                    <p:cond delay="500"/>
                                  </p:stCondLst>
                                  <p:childTnLst>
                                    <p:set>
                                      <p:cBhvr>
                                        <p:cTn id="66" dur="1" fill="hold">
                                          <p:stCondLst>
                                            <p:cond delay="0"/>
                                          </p:stCondLst>
                                        </p:cTn>
                                        <p:tgtEl>
                                          <p:spTgt spid="29"/>
                                        </p:tgtEl>
                                        <p:attrNameLst>
                                          <p:attrName>style.visibility</p:attrName>
                                        </p:attrNameLst>
                                      </p:cBhvr>
                                      <p:to>
                                        <p:strVal val="visible"/>
                                      </p:to>
                                    </p:set>
                                  </p:childTnLst>
                                </p:cTn>
                              </p:par>
                            </p:childTnLst>
                          </p:cTn>
                        </p:par>
                        <p:par>
                          <p:cTn id="67" fill="hold">
                            <p:stCondLst>
                              <p:cond delay="10000"/>
                            </p:stCondLst>
                            <p:childTnLst>
                              <p:par>
                                <p:cTn id="68" presetID="1" presetClass="entr" presetSubtype="0" fill="hold" nodeType="afterEffect">
                                  <p:stCondLst>
                                    <p:cond delay="500"/>
                                  </p:stCondLst>
                                  <p:childTnLst>
                                    <p:set>
                                      <p:cBhvr>
                                        <p:cTn id="69" dur="1" fill="hold">
                                          <p:stCondLst>
                                            <p:cond delay="0"/>
                                          </p:stCondLst>
                                        </p:cTn>
                                        <p:tgtEl>
                                          <p:spTgt spid="30"/>
                                        </p:tgtEl>
                                        <p:attrNameLst>
                                          <p:attrName>style.visibility</p:attrName>
                                        </p:attrNameLst>
                                      </p:cBhvr>
                                      <p:to>
                                        <p:strVal val="visible"/>
                                      </p:to>
                                    </p:set>
                                  </p:childTnLst>
                                </p:cTn>
                              </p:par>
                            </p:childTnLst>
                          </p:cTn>
                        </p:par>
                        <p:par>
                          <p:cTn id="70" fill="hold">
                            <p:stCondLst>
                              <p:cond delay="10500"/>
                            </p:stCondLst>
                            <p:childTnLst>
                              <p:par>
                                <p:cTn id="71" presetID="1" presetClass="entr" presetSubtype="0" fill="hold" nodeType="afterEffect">
                                  <p:stCondLst>
                                    <p:cond delay="500"/>
                                  </p:stCondLst>
                                  <p:childTnLst>
                                    <p:set>
                                      <p:cBhvr>
                                        <p:cTn id="72" dur="1" fill="hold">
                                          <p:stCondLst>
                                            <p:cond delay="0"/>
                                          </p:stCondLst>
                                        </p:cTn>
                                        <p:tgtEl>
                                          <p:spTgt spid="31"/>
                                        </p:tgtEl>
                                        <p:attrNameLst>
                                          <p:attrName>style.visibility</p:attrName>
                                        </p:attrNameLst>
                                      </p:cBhvr>
                                      <p:to>
                                        <p:strVal val="visible"/>
                                      </p:to>
                                    </p:set>
                                  </p:childTnLst>
                                </p:cTn>
                              </p:par>
                            </p:childTnLst>
                          </p:cTn>
                        </p:par>
                        <p:par>
                          <p:cTn id="73" fill="hold">
                            <p:stCondLst>
                              <p:cond delay="11000"/>
                            </p:stCondLst>
                            <p:childTnLst>
                              <p:par>
                                <p:cTn id="74" presetID="1" presetClass="entr" presetSubtype="0" fill="hold" nodeType="afterEffect">
                                  <p:stCondLst>
                                    <p:cond delay="500"/>
                                  </p:stCondLst>
                                  <p:childTnLst>
                                    <p:set>
                                      <p:cBhvr>
                                        <p:cTn id="75" dur="1" fill="hold">
                                          <p:stCondLst>
                                            <p:cond delay="0"/>
                                          </p:stCondLst>
                                        </p:cTn>
                                        <p:tgtEl>
                                          <p:spTgt spid="32"/>
                                        </p:tgtEl>
                                        <p:attrNameLst>
                                          <p:attrName>style.visibility</p:attrName>
                                        </p:attrNameLst>
                                      </p:cBhvr>
                                      <p:to>
                                        <p:strVal val="visible"/>
                                      </p:to>
                                    </p:set>
                                  </p:childTnLst>
                                </p:cTn>
                              </p:par>
                            </p:childTnLst>
                          </p:cTn>
                        </p:par>
                        <p:par>
                          <p:cTn id="76" fill="hold">
                            <p:stCondLst>
                              <p:cond delay="11500"/>
                            </p:stCondLst>
                            <p:childTnLst>
                              <p:par>
                                <p:cTn id="77" presetID="1" presetClass="entr" presetSubtype="0" fill="hold" nodeType="afterEffect">
                                  <p:stCondLst>
                                    <p:cond delay="500"/>
                                  </p:stCondLst>
                                  <p:childTnLst>
                                    <p:set>
                                      <p:cBhvr>
                                        <p:cTn id="78" dur="1" fill="hold">
                                          <p:stCondLst>
                                            <p:cond delay="0"/>
                                          </p:stCondLst>
                                        </p:cTn>
                                        <p:tgtEl>
                                          <p:spTgt spid="33"/>
                                        </p:tgtEl>
                                        <p:attrNameLst>
                                          <p:attrName>style.visibility</p:attrName>
                                        </p:attrNameLst>
                                      </p:cBhvr>
                                      <p:to>
                                        <p:strVal val="visible"/>
                                      </p:to>
                                    </p:set>
                                  </p:childTnLst>
                                </p:cTn>
                              </p:par>
                            </p:childTnLst>
                          </p:cTn>
                        </p:par>
                        <p:par>
                          <p:cTn id="79" fill="hold">
                            <p:stCondLst>
                              <p:cond delay="12000"/>
                            </p:stCondLst>
                            <p:childTnLst>
                              <p:par>
                                <p:cTn id="80" presetID="1" presetClass="entr" presetSubtype="0" fill="hold" nodeType="afterEffect">
                                  <p:stCondLst>
                                    <p:cond delay="500"/>
                                  </p:stCondLst>
                                  <p:childTnLst>
                                    <p:set>
                                      <p:cBhvr>
                                        <p:cTn id="81" dur="1" fill="hold">
                                          <p:stCondLst>
                                            <p:cond delay="0"/>
                                          </p:stCondLst>
                                        </p:cTn>
                                        <p:tgtEl>
                                          <p:spTgt spid="34"/>
                                        </p:tgtEl>
                                        <p:attrNameLst>
                                          <p:attrName>style.visibility</p:attrName>
                                        </p:attrNameLst>
                                      </p:cBhvr>
                                      <p:to>
                                        <p:strVal val="visible"/>
                                      </p:to>
                                    </p:set>
                                  </p:childTnLst>
                                </p:cTn>
                              </p:par>
                            </p:childTnLst>
                          </p:cTn>
                        </p:par>
                        <p:par>
                          <p:cTn id="82" fill="hold">
                            <p:stCondLst>
                              <p:cond delay="12500"/>
                            </p:stCondLst>
                            <p:childTnLst>
                              <p:par>
                                <p:cTn id="83" presetID="1" presetClass="entr" presetSubtype="0" fill="hold" nodeType="afterEffect">
                                  <p:stCondLst>
                                    <p:cond delay="500"/>
                                  </p:stCondLst>
                                  <p:childTnLst>
                                    <p:set>
                                      <p:cBhvr>
                                        <p:cTn id="84" dur="1" fill="hold">
                                          <p:stCondLst>
                                            <p:cond delay="0"/>
                                          </p:stCondLst>
                                        </p:cTn>
                                        <p:tgtEl>
                                          <p:spTgt spid="35"/>
                                        </p:tgtEl>
                                        <p:attrNameLst>
                                          <p:attrName>style.visibility</p:attrName>
                                        </p:attrNameLst>
                                      </p:cBhvr>
                                      <p:to>
                                        <p:strVal val="visible"/>
                                      </p:to>
                                    </p:set>
                                  </p:childTnLst>
                                </p:cTn>
                              </p:par>
                            </p:childTnLst>
                          </p:cTn>
                        </p:par>
                        <p:par>
                          <p:cTn id="85" fill="hold">
                            <p:stCondLst>
                              <p:cond delay="13000"/>
                            </p:stCondLst>
                            <p:childTnLst>
                              <p:par>
                                <p:cTn id="86" presetID="1" presetClass="entr" presetSubtype="0" fill="hold" nodeType="afterEffect">
                                  <p:stCondLst>
                                    <p:cond delay="500"/>
                                  </p:stCondLst>
                                  <p:childTnLst>
                                    <p:set>
                                      <p:cBhvr>
                                        <p:cTn id="87" dur="1" fill="hold">
                                          <p:stCondLst>
                                            <p:cond delay="0"/>
                                          </p:stCondLst>
                                        </p:cTn>
                                        <p:tgtEl>
                                          <p:spTgt spid="36"/>
                                        </p:tgtEl>
                                        <p:attrNameLst>
                                          <p:attrName>style.visibility</p:attrName>
                                        </p:attrNameLst>
                                      </p:cBhvr>
                                      <p:to>
                                        <p:strVal val="visible"/>
                                      </p:to>
                                    </p:set>
                                  </p:childTnLst>
                                </p:cTn>
                              </p:par>
                            </p:childTnLst>
                          </p:cTn>
                        </p:par>
                        <p:par>
                          <p:cTn id="88" fill="hold">
                            <p:stCondLst>
                              <p:cond delay="13500"/>
                            </p:stCondLst>
                            <p:childTnLst>
                              <p:par>
                                <p:cTn id="89" presetID="1" presetClass="entr" presetSubtype="0" fill="hold" nodeType="afterEffect">
                                  <p:stCondLst>
                                    <p:cond delay="500"/>
                                  </p:stCondLst>
                                  <p:childTnLst>
                                    <p:set>
                                      <p:cBhvr>
                                        <p:cTn id="90" dur="1" fill="hold">
                                          <p:stCondLst>
                                            <p:cond delay="0"/>
                                          </p:stCondLst>
                                        </p:cTn>
                                        <p:tgtEl>
                                          <p:spTgt spid="37"/>
                                        </p:tgtEl>
                                        <p:attrNameLst>
                                          <p:attrName>style.visibility</p:attrName>
                                        </p:attrNameLst>
                                      </p:cBhvr>
                                      <p:to>
                                        <p:strVal val="visible"/>
                                      </p:to>
                                    </p:set>
                                  </p:childTnLst>
                                </p:cTn>
                              </p:par>
                            </p:childTnLst>
                          </p:cTn>
                        </p:par>
                        <p:par>
                          <p:cTn id="91" fill="hold">
                            <p:stCondLst>
                              <p:cond delay="14000"/>
                            </p:stCondLst>
                            <p:childTnLst>
                              <p:par>
                                <p:cTn id="92" presetID="1" presetClass="entr" presetSubtype="0" fill="hold" nodeType="afterEffect">
                                  <p:stCondLst>
                                    <p:cond delay="500"/>
                                  </p:stCondLst>
                                  <p:childTnLst>
                                    <p:set>
                                      <p:cBhvr>
                                        <p:cTn id="93" dur="1" fill="hold">
                                          <p:stCondLst>
                                            <p:cond delay="0"/>
                                          </p:stCondLst>
                                        </p:cTn>
                                        <p:tgtEl>
                                          <p:spTgt spid="38"/>
                                        </p:tgtEl>
                                        <p:attrNameLst>
                                          <p:attrName>style.visibility</p:attrName>
                                        </p:attrNameLst>
                                      </p:cBhvr>
                                      <p:to>
                                        <p:strVal val="visible"/>
                                      </p:to>
                                    </p:set>
                                  </p:childTnLst>
                                </p:cTn>
                              </p:par>
                            </p:childTnLst>
                          </p:cTn>
                        </p:par>
                        <p:par>
                          <p:cTn id="94" fill="hold">
                            <p:stCondLst>
                              <p:cond delay="14500"/>
                            </p:stCondLst>
                            <p:childTnLst>
                              <p:par>
                                <p:cTn id="95" presetID="1" presetClass="entr" presetSubtype="0" fill="hold" nodeType="afterEffect">
                                  <p:stCondLst>
                                    <p:cond delay="500"/>
                                  </p:stCondLst>
                                  <p:childTnLst>
                                    <p:set>
                                      <p:cBhvr>
                                        <p:cTn id="96" dur="1" fill="hold">
                                          <p:stCondLst>
                                            <p:cond delay="0"/>
                                          </p:stCondLst>
                                        </p:cTn>
                                        <p:tgtEl>
                                          <p:spTgt spid="39"/>
                                        </p:tgtEl>
                                        <p:attrNameLst>
                                          <p:attrName>style.visibility</p:attrName>
                                        </p:attrNameLst>
                                      </p:cBhvr>
                                      <p:to>
                                        <p:strVal val="visible"/>
                                      </p:to>
                                    </p:set>
                                  </p:childTnLst>
                                </p:cTn>
                              </p:par>
                            </p:childTnLst>
                          </p:cTn>
                        </p:par>
                        <p:par>
                          <p:cTn id="97" fill="hold">
                            <p:stCondLst>
                              <p:cond delay="15000"/>
                            </p:stCondLst>
                            <p:childTnLst>
                              <p:par>
                                <p:cTn id="98" presetID="1" presetClass="entr" presetSubtype="0" fill="hold" nodeType="afterEffect">
                                  <p:stCondLst>
                                    <p:cond delay="500"/>
                                  </p:stCondLst>
                                  <p:childTnLst>
                                    <p:set>
                                      <p:cBhvr>
                                        <p:cTn id="99" dur="1" fill="hold">
                                          <p:stCondLst>
                                            <p:cond delay="0"/>
                                          </p:stCondLst>
                                        </p:cTn>
                                        <p:tgtEl>
                                          <p:spTgt spid="40"/>
                                        </p:tgtEl>
                                        <p:attrNameLst>
                                          <p:attrName>style.visibility</p:attrName>
                                        </p:attrNameLst>
                                      </p:cBhvr>
                                      <p:to>
                                        <p:strVal val="visible"/>
                                      </p:to>
                                    </p:set>
                                  </p:childTnLst>
                                </p:cTn>
                              </p:par>
                            </p:childTnLst>
                          </p:cTn>
                        </p:par>
                        <p:par>
                          <p:cTn id="100" fill="hold">
                            <p:stCondLst>
                              <p:cond delay="15500"/>
                            </p:stCondLst>
                            <p:childTnLst>
                              <p:par>
                                <p:cTn id="101" presetID="1" presetClass="entr" presetSubtype="0" fill="hold" nodeType="afterEffect">
                                  <p:stCondLst>
                                    <p:cond delay="500"/>
                                  </p:stCondLst>
                                  <p:childTnLst>
                                    <p:set>
                                      <p:cBhvr>
                                        <p:cTn id="102" dur="1" fill="hold">
                                          <p:stCondLst>
                                            <p:cond delay="0"/>
                                          </p:stCondLst>
                                        </p:cTn>
                                        <p:tgtEl>
                                          <p:spTgt spid="41"/>
                                        </p:tgtEl>
                                        <p:attrNameLst>
                                          <p:attrName>style.visibility</p:attrName>
                                        </p:attrNameLst>
                                      </p:cBhvr>
                                      <p:to>
                                        <p:strVal val="visible"/>
                                      </p:to>
                                    </p:set>
                                  </p:childTnLst>
                                </p:cTn>
                              </p:par>
                            </p:childTnLst>
                          </p:cTn>
                        </p:par>
                        <p:par>
                          <p:cTn id="103" fill="hold">
                            <p:stCondLst>
                              <p:cond delay="16000"/>
                            </p:stCondLst>
                            <p:childTnLst>
                              <p:par>
                                <p:cTn id="104" presetID="1" presetClass="entr" presetSubtype="0" fill="hold" nodeType="afterEffect">
                                  <p:stCondLst>
                                    <p:cond delay="500"/>
                                  </p:stCondLst>
                                  <p:childTnLst>
                                    <p:set>
                                      <p:cBhvr>
                                        <p:cTn id="105" dur="1" fill="hold">
                                          <p:stCondLst>
                                            <p:cond delay="0"/>
                                          </p:stCondLst>
                                        </p:cTn>
                                        <p:tgtEl>
                                          <p:spTgt spid="42"/>
                                        </p:tgtEl>
                                        <p:attrNameLst>
                                          <p:attrName>style.visibility</p:attrName>
                                        </p:attrNameLst>
                                      </p:cBhvr>
                                      <p:to>
                                        <p:strVal val="visible"/>
                                      </p:to>
                                    </p:set>
                                  </p:childTnLst>
                                </p:cTn>
                              </p:par>
                            </p:childTnLst>
                          </p:cTn>
                        </p:par>
                        <p:par>
                          <p:cTn id="106" fill="hold">
                            <p:stCondLst>
                              <p:cond delay="16500"/>
                            </p:stCondLst>
                            <p:childTnLst>
                              <p:par>
                                <p:cTn id="107" presetID="1" presetClass="entr" presetSubtype="0" fill="hold" nodeType="afterEffect">
                                  <p:stCondLst>
                                    <p:cond delay="500"/>
                                  </p:stCondLst>
                                  <p:childTnLst>
                                    <p:set>
                                      <p:cBhvr>
                                        <p:cTn id="108" dur="1" fill="hold">
                                          <p:stCondLst>
                                            <p:cond delay="0"/>
                                          </p:stCondLst>
                                        </p:cTn>
                                        <p:tgtEl>
                                          <p:spTgt spid="43"/>
                                        </p:tgtEl>
                                        <p:attrNameLst>
                                          <p:attrName>style.visibility</p:attrName>
                                        </p:attrNameLst>
                                      </p:cBhvr>
                                      <p:to>
                                        <p:strVal val="visible"/>
                                      </p:to>
                                    </p:set>
                                  </p:childTnLst>
                                </p:cTn>
                              </p:par>
                            </p:childTnLst>
                          </p:cTn>
                        </p:par>
                        <p:par>
                          <p:cTn id="109" fill="hold">
                            <p:stCondLst>
                              <p:cond delay="17000"/>
                            </p:stCondLst>
                            <p:childTnLst>
                              <p:par>
                                <p:cTn id="110" presetID="1" presetClass="entr" presetSubtype="0" fill="hold" nodeType="afterEffect">
                                  <p:stCondLst>
                                    <p:cond delay="500"/>
                                  </p:stCondLst>
                                  <p:childTnLst>
                                    <p:set>
                                      <p:cBhvr>
                                        <p:cTn id="111" dur="1" fill="hold">
                                          <p:stCondLst>
                                            <p:cond delay="0"/>
                                          </p:stCondLst>
                                        </p:cTn>
                                        <p:tgtEl>
                                          <p:spTgt spid="44"/>
                                        </p:tgtEl>
                                        <p:attrNameLst>
                                          <p:attrName>style.visibility</p:attrName>
                                        </p:attrNameLst>
                                      </p:cBhvr>
                                      <p:to>
                                        <p:strVal val="visible"/>
                                      </p:to>
                                    </p:set>
                                  </p:childTnLst>
                                </p:cTn>
                              </p:par>
                            </p:childTnLst>
                          </p:cTn>
                        </p:par>
                        <p:par>
                          <p:cTn id="112" fill="hold">
                            <p:stCondLst>
                              <p:cond delay="17500"/>
                            </p:stCondLst>
                            <p:childTnLst>
                              <p:par>
                                <p:cTn id="113" presetID="1" presetClass="entr" presetSubtype="0" fill="hold" nodeType="afterEffect">
                                  <p:stCondLst>
                                    <p:cond delay="500"/>
                                  </p:stCondLst>
                                  <p:childTnLst>
                                    <p:set>
                                      <p:cBhvr>
                                        <p:cTn id="1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a:extLst>
              <a:ext uri="{FF2B5EF4-FFF2-40B4-BE49-F238E27FC236}">
                <a16:creationId xmlns="" xmlns:a16="http://schemas.microsoft.com/office/drawing/2014/main" id="{BA087BDF-C63E-4683-8BA9-C651634C78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0"/>
            <a:ext cx="5029200" cy="3284538"/>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2292" name="Picture 4">
            <a:extLst>
              <a:ext uri="{FF2B5EF4-FFF2-40B4-BE49-F238E27FC236}">
                <a16:creationId xmlns="" xmlns:a16="http://schemas.microsoft.com/office/drawing/2014/main" id="{DC461164-48BF-4A05-B3E8-8014F33F47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5175" y="2960688"/>
            <a:ext cx="5940425" cy="37893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asellaDiTesto 4">
            <a:extLst>
              <a:ext uri="{FF2B5EF4-FFF2-40B4-BE49-F238E27FC236}">
                <a16:creationId xmlns="" xmlns:a16="http://schemas.microsoft.com/office/drawing/2014/main" id="{268514DE-9CA9-4554-B621-B77DA07768C1}"/>
              </a:ext>
            </a:extLst>
          </p:cNvPr>
          <p:cNvSpPr txBox="1"/>
          <p:nvPr/>
        </p:nvSpPr>
        <p:spPr>
          <a:xfrm>
            <a:off x="3305402" y="6288385"/>
            <a:ext cx="5660624" cy="461665"/>
          </a:xfrm>
          <a:prstGeom prst="rect">
            <a:avLst/>
          </a:prstGeom>
          <a:noFill/>
        </p:spPr>
        <p:txBody>
          <a:bodyPr wrap="square">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smtClean="0">
                <a:latin typeface="Calibri" panose="020F0502020204030204" pitchFamily="34" charset="0"/>
                <a:ea typeface="MS PGothic" panose="020B0600070205080204" pitchFamily="34" charset="-128"/>
              </a:rPr>
              <a:t>17-18 </a:t>
            </a:r>
            <a:r>
              <a:rPr lang="it-IT" altLang="en-US" sz="2400" b="1" dirty="0" err="1" smtClean="0">
                <a:latin typeface="Calibri" panose="020F0502020204030204" pitchFamily="34" charset="0"/>
                <a:ea typeface="MS PGothic" panose="020B0600070205080204" pitchFamily="34" charset="-128"/>
              </a:rPr>
              <a:t>December</a:t>
            </a:r>
            <a:r>
              <a:rPr lang="it-IT" altLang="en-US" sz="2400" b="1" dirty="0" smtClean="0">
                <a:latin typeface="Calibri" panose="020F0502020204030204" pitchFamily="34" charset="0"/>
                <a:ea typeface="MS PGothic" panose="020B0600070205080204" pitchFamily="34" charset="-128"/>
              </a:rPr>
              <a:t> </a:t>
            </a:r>
            <a:r>
              <a:rPr lang="it-IT" altLang="en-US" sz="2400" b="1" dirty="0">
                <a:latin typeface="Calibri" panose="020F0502020204030204" pitchFamily="34" charset="0"/>
                <a:ea typeface="MS PGothic" panose="020B0600070205080204" pitchFamily="34" charset="-128"/>
              </a:rPr>
              <a:t>2011</a:t>
            </a:r>
            <a:r>
              <a:rPr lang="it-IT" altLang="en-US" sz="2400" b="1" dirty="0" smtClean="0">
                <a:latin typeface="Calibri" panose="020F0502020204030204" pitchFamily="34" charset="0"/>
                <a:ea typeface="MS PGothic" panose="020B0600070205080204" pitchFamily="34" charset="-128"/>
              </a:rPr>
              <a:t>: </a:t>
            </a:r>
            <a:r>
              <a:rPr lang="it-IT" altLang="en-US" sz="2400" b="1" dirty="0" err="1" smtClean="0">
                <a:latin typeface="Calibri" panose="020F0502020204030204" pitchFamily="34" charset="0"/>
                <a:ea typeface="MS PGothic" panose="020B0600070205080204" pitchFamily="34" charset="-128"/>
              </a:rPr>
              <a:t>wave</a:t>
            </a:r>
            <a:r>
              <a:rPr lang="it-IT" altLang="en-US" sz="2400" b="1" dirty="0" smtClean="0">
                <a:latin typeface="Calibri" panose="020F0502020204030204" pitchFamily="34" charset="0"/>
                <a:ea typeface="MS PGothic" panose="020B0600070205080204" pitchFamily="34" charset="-128"/>
              </a:rPr>
              <a:t> data.</a:t>
            </a:r>
            <a:endParaRPr lang="it-IT" altLang="en-US" sz="2400" b="1" dirty="0">
              <a:latin typeface="Calibri" panose="020F0502020204030204" pitchFamily="34" charset="0"/>
              <a:ea typeface="MS PGothic" panose="020B0600070205080204" pitchFamily="34" charset="-128"/>
            </a:endParaRPr>
          </a:p>
        </p:txBody>
      </p:sp>
      <p:pic>
        <p:nvPicPr>
          <p:cNvPr id="6" name="Picture 4" descr="swh_moc_22">
            <a:extLst>
              <a:ext uri="{FF2B5EF4-FFF2-40B4-BE49-F238E27FC236}">
                <a16:creationId xmlns="" xmlns:a16="http://schemas.microsoft.com/office/drawing/2014/main" id="{3E73216F-CF74-43FF-A38D-094F1CD4C7B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5" descr="swh_moc_1">
            <a:extLst>
              <a:ext uri="{FF2B5EF4-FFF2-40B4-BE49-F238E27FC236}">
                <a16:creationId xmlns="" xmlns:a16="http://schemas.microsoft.com/office/drawing/2014/main" id="{62C4F808-30B6-459A-83FE-D4A44CE2526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6" descr="swh_moc_2">
            <a:extLst>
              <a:ext uri="{FF2B5EF4-FFF2-40B4-BE49-F238E27FC236}">
                <a16:creationId xmlns="" xmlns:a16="http://schemas.microsoft.com/office/drawing/2014/main" id="{2F54B926-354B-407D-AC5A-91104EFFE16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descr="swh_moc_3">
            <a:extLst>
              <a:ext uri="{FF2B5EF4-FFF2-40B4-BE49-F238E27FC236}">
                <a16:creationId xmlns="" xmlns:a16="http://schemas.microsoft.com/office/drawing/2014/main" id="{829004A6-60DD-48D5-88AC-0366034CDA9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8" descr="swh_moc_4">
            <a:extLst>
              <a:ext uri="{FF2B5EF4-FFF2-40B4-BE49-F238E27FC236}">
                <a16:creationId xmlns="" xmlns:a16="http://schemas.microsoft.com/office/drawing/2014/main" id="{E2AAD90E-DE00-4664-8E92-13CD7AEBF7B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9" descr="swh_moc_5">
            <a:extLst>
              <a:ext uri="{FF2B5EF4-FFF2-40B4-BE49-F238E27FC236}">
                <a16:creationId xmlns="" xmlns:a16="http://schemas.microsoft.com/office/drawing/2014/main" id="{9B1C6CF1-189F-435E-9EC5-76286A97E5AB}"/>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0" descr="swh_moc_6">
            <a:extLst>
              <a:ext uri="{FF2B5EF4-FFF2-40B4-BE49-F238E27FC236}">
                <a16:creationId xmlns="" xmlns:a16="http://schemas.microsoft.com/office/drawing/2014/main" id="{F915CDB0-2668-4C83-9F3E-09B691BAC19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1" descr="swh_moc_7">
            <a:extLst>
              <a:ext uri="{FF2B5EF4-FFF2-40B4-BE49-F238E27FC236}">
                <a16:creationId xmlns="" xmlns:a16="http://schemas.microsoft.com/office/drawing/2014/main" id="{70F73876-D3CA-4544-8F6E-7500CE7A61AD}"/>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12" descr="swh_moc_8">
            <a:extLst>
              <a:ext uri="{FF2B5EF4-FFF2-40B4-BE49-F238E27FC236}">
                <a16:creationId xmlns="" xmlns:a16="http://schemas.microsoft.com/office/drawing/2014/main" id="{59ADC5CD-6191-456D-8D08-30C252813C07}"/>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13" descr="swh_moc_9">
            <a:extLst>
              <a:ext uri="{FF2B5EF4-FFF2-40B4-BE49-F238E27FC236}">
                <a16:creationId xmlns="" xmlns:a16="http://schemas.microsoft.com/office/drawing/2014/main" id="{D9465182-7398-4EDE-93FE-426564503E1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14" descr="swh_moc_10">
            <a:extLst>
              <a:ext uri="{FF2B5EF4-FFF2-40B4-BE49-F238E27FC236}">
                <a16:creationId xmlns="" xmlns:a16="http://schemas.microsoft.com/office/drawing/2014/main" id="{C8199CBA-9368-4836-BDA0-D6EBB416B7C1}"/>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15" descr="swh_moc_11">
            <a:extLst>
              <a:ext uri="{FF2B5EF4-FFF2-40B4-BE49-F238E27FC236}">
                <a16:creationId xmlns="" xmlns:a16="http://schemas.microsoft.com/office/drawing/2014/main" id="{0E2EBCCD-0C22-4747-A19B-7E989245872A}"/>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6" descr="swh_moc_12">
            <a:extLst>
              <a:ext uri="{FF2B5EF4-FFF2-40B4-BE49-F238E27FC236}">
                <a16:creationId xmlns="" xmlns:a16="http://schemas.microsoft.com/office/drawing/2014/main" id="{AC19F424-E789-4195-BAE1-0BD4EC3A50E9}"/>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17" descr="swh_moc_13">
            <a:extLst>
              <a:ext uri="{FF2B5EF4-FFF2-40B4-BE49-F238E27FC236}">
                <a16:creationId xmlns="" xmlns:a16="http://schemas.microsoft.com/office/drawing/2014/main" id="{640879D6-4A52-4ABE-A1C6-3272A611239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8" descr="swh_moc_14">
            <a:extLst>
              <a:ext uri="{FF2B5EF4-FFF2-40B4-BE49-F238E27FC236}">
                <a16:creationId xmlns="" xmlns:a16="http://schemas.microsoft.com/office/drawing/2014/main" id="{3837D0FE-EBCA-4CCA-89DB-05FBA7A3FBA2}"/>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19" descr="swh_moc_15">
            <a:extLst>
              <a:ext uri="{FF2B5EF4-FFF2-40B4-BE49-F238E27FC236}">
                <a16:creationId xmlns="" xmlns:a16="http://schemas.microsoft.com/office/drawing/2014/main" id="{874E6CFA-0F18-49EA-BF77-234DD80AEDCA}"/>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0" descr="swh_moc_16">
            <a:extLst>
              <a:ext uri="{FF2B5EF4-FFF2-40B4-BE49-F238E27FC236}">
                <a16:creationId xmlns="" xmlns:a16="http://schemas.microsoft.com/office/drawing/2014/main" id="{6D26A987-2677-45C9-9514-E1BED7812815}"/>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1" descr="swh_moc_17">
            <a:extLst>
              <a:ext uri="{FF2B5EF4-FFF2-40B4-BE49-F238E27FC236}">
                <a16:creationId xmlns="" xmlns:a16="http://schemas.microsoft.com/office/drawing/2014/main" id="{4F47BC66-C27E-415D-8EE3-00DDE70695FC}"/>
              </a:ext>
            </a:extLst>
          </p:cNvPr>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22" descr="swh_moc_18">
            <a:extLst>
              <a:ext uri="{FF2B5EF4-FFF2-40B4-BE49-F238E27FC236}">
                <a16:creationId xmlns="" xmlns:a16="http://schemas.microsoft.com/office/drawing/2014/main" id="{B5231156-97F9-4B97-9B61-E7742F3C7EE5}"/>
              </a:ext>
            </a:extLst>
          </p:cNvPr>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Picture 23" descr="swh_moc_19">
            <a:extLst>
              <a:ext uri="{FF2B5EF4-FFF2-40B4-BE49-F238E27FC236}">
                <a16:creationId xmlns="" xmlns:a16="http://schemas.microsoft.com/office/drawing/2014/main" id="{7C674598-E2BA-470E-92CC-01E67BE08ADD}"/>
              </a:ext>
            </a:extLst>
          </p:cNvPr>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4" descr="swh_moc_20">
            <a:extLst>
              <a:ext uri="{FF2B5EF4-FFF2-40B4-BE49-F238E27FC236}">
                <a16:creationId xmlns="" xmlns:a16="http://schemas.microsoft.com/office/drawing/2014/main" id="{31AF08CF-6956-4561-A048-A9286DE60F8F}"/>
              </a:ext>
            </a:extLst>
          </p:cNvPr>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5" descr="swh_moc_21">
            <a:extLst>
              <a:ext uri="{FF2B5EF4-FFF2-40B4-BE49-F238E27FC236}">
                <a16:creationId xmlns="" xmlns:a16="http://schemas.microsoft.com/office/drawing/2014/main" id="{DEE7A511-78E3-41F5-A88E-103718EDB57B}"/>
              </a:ext>
            </a:extLst>
          </p:cNvPr>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13619" y="194167"/>
            <a:ext cx="4001181" cy="3321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 name="Picture 4" descr="swh_all_1">
            <a:extLst>
              <a:ext uri="{FF2B5EF4-FFF2-40B4-BE49-F238E27FC236}">
                <a16:creationId xmlns="" xmlns:a16="http://schemas.microsoft.com/office/drawing/2014/main" id="{FE8F80C9-4BC1-4ADF-AAE6-37A75F4274FD}"/>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 name="Picture 5" descr="swh_all_2">
            <a:extLst>
              <a:ext uri="{FF2B5EF4-FFF2-40B4-BE49-F238E27FC236}">
                <a16:creationId xmlns="" xmlns:a16="http://schemas.microsoft.com/office/drawing/2014/main" id="{AF0CE6BD-4A51-4665-AA2F-6F28BDF7A984}"/>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Picture 6" descr="swh_all_3">
            <a:extLst>
              <a:ext uri="{FF2B5EF4-FFF2-40B4-BE49-F238E27FC236}">
                <a16:creationId xmlns="" xmlns:a16="http://schemas.microsoft.com/office/drawing/2014/main" id="{F6C3B4B9-8C50-4B06-B6D8-0E30325C34A4}"/>
              </a:ext>
            </a:extLst>
          </p:cNvPr>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Picture 7" descr="swh_all_4">
            <a:extLst>
              <a:ext uri="{FF2B5EF4-FFF2-40B4-BE49-F238E27FC236}">
                <a16:creationId xmlns="" xmlns:a16="http://schemas.microsoft.com/office/drawing/2014/main" id="{99D79758-F32E-4749-BAF4-0B5F87E34E16}"/>
              </a:ext>
            </a:extLst>
          </p:cNvPr>
          <p:cNvPicPr>
            <a:picLocks noChangeAspect="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 name="Picture 8" descr="swh_all_5">
            <a:extLst>
              <a:ext uri="{FF2B5EF4-FFF2-40B4-BE49-F238E27FC236}">
                <a16:creationId xmlns="" xmlns:a16="http://schemas.microsoft.com/office/drawing/2014/main" id="{95241974-BD91-4271-98FB-C89D3B293CA4}"/>
              </a:ext>
            </a:extLst>
          </p:cNvPr>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Picture 9" descr="swh_all_6">
            <a:extLst>
              <a:ext uri="{FF2B5EF4-FFF2-40B4-BE49-F238E27FC236}">
                <a16:creationId xmlns="" xmlns:a16="http://schemas.microsoft.com/office/drawing/2014/main" id="{0C565828-0244-4F6A-ACB4-CD80D92457FC}"/>
              </a:ext>
            </a:extLst>
          </p:cNvPr>
          <p:cNvPicPr>
            <a:picLocks noChangeAspect="1"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 name="Picture 10" descr="swh_all_7">
            <a:extLst>
              <a:ext uri="{FF2B5EF4-FFF2-40B4-BE49-F238E27FC236}">
                <a16:creationId xmlns="" xmlns:a16="http://schemas.microsoft.com/office/drawing/2014/main" id="{A07B0998-315B-484F-894D-2B146CCAEA78}"/>
              </a:ext>
            </a:extLst>
          </p:cNvPr>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 name="Picture 11" descr="swh_all_8">
            <a:extLst>
              <a:ext uri="{FF2B5EF4-FFF2-40B4-BE49-F238E27FC236}">
                <a16:creationId xmlns="" xmlns:a16="http://schemas.microsoft.com/office/drawing/2014/main" id="{ACBA50F5-5C6D-4FDA-9342-7BBCF4A187B8}"/>
              </a:ext>
            </a:extLst>
          </p:cNvPr>
          <p:cNvPicPr>
            <a:picLocks noChangeAspect="1"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12" descr="swh_all_9">
            <a:extLst>
              <a:ext uri="{FF2B5EF4-FFF2-40B4-BE49-F238E27FC236}">
                <a16:creationId xmlns="" xmlns:a16="http://schemas.microsoft.com/office/drawing/2014/main" id="{4BEAD1E0-93E0-4C69-86D4-DE27F9CD7D67}"/>
              </a:ext>
            </a:extLst>
          </p:cNvPr>
          <p:cNvPicPr>
            <a:picLocks noChangeAspect="1"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 name="Picture 13" descr="swh_all_10">
            <a:extLst>
              <a:ext uri="{FF2B5EF4-FFF2-40B4-BE49-F238E27FC236}">
                <a16:creationId xmlns="" xmlns:a16="http://schemas.microsoft.com/office/drawing/2014/main" id="{C0C13C0F-F90E-47D6-9AF5-29361AB91898}"/>
              </a:ext>
            </a:extLst>
          </p:cNvPr>
          <p:cNvPicPr>
            <a:picLocks noChangeAspect="1"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 name="Picture 14" descr="swh_all_11">
            <a:extLst>
              <a:ext uri="{FF2B5EF4-FFF2-40B4-BE49-F238E27FC236}">
                <a16:creationId xmlns="" xmlns:a16="http://schemas.microsoft.com/office/drawing/2014/main" id="{7C6339EB-C16C-4EFF-8639-D572B5E51045}"/>
              </a:ext>
            </a:extLst>
          </p:cNvPr>
          <p:cNvPicPr>
            <a:picLocks noChangeAspect="1"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 name="Picture 15" descr="swh_all_12">
            <a:extLst>
              <a:ext uri="{FF2B5EF4-FFF2-40B4-BE49-F238E27FC236}">
                <a16:creationId xmlns="" xmlns:a16="http://schemas.microsoft.com/office/drawing/2014/main" id="{1FA93A19-1C6C-4B39-8BA5-5F0ED66A1C7E}"/>
              </a:ext>
            </a:extLst>
          </p:cNvPr>
          <p:cNvPicPr>
            <a:picLocks noChangeAspect="1" noChangeArrowheads="1"/>
          </p:cNvPicPr>
          <p:nvPr/>
        </p:nvPicPr>
        <p:blipFill>
          <a:blip r:embed="rId3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 name="Picture 16" descr="swh_all_13">
            <a:extLst>
              <a:ext uri="{FF2B5EF4-FFF2-40B4-BE49-F238E27FC236}">
                <a16:creationId xmlns="" xmlns:a16="http://schemas.microsoft.com/office/drawing/2014/main" id="{9A5AD88B-6AE0-4501-BB56-62A3BB08DCE8}"/>
              </a:ext>
            </a:extLst>
          </p:cNvPr>
          <p:cNvPicPr>
            <a:picLocks noChangeAspect="1"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Picture 17" descr="swh_all_14">
            <a:extLst>
              <a:ext uri="{FF2B5EF4-FFF2-40B4-BE49-F238E27FC236}">
                <a16:creationId xmlns="" xmlns:a16="http://schemas.microsoft.com/office/drawing/2014/main" id="{CA86F665-1B4B-4E61-8867-C997645EB6AC}"/>
              </a:ext>
            </a:extLst>
          </p:cNvPr>
          <p:cNvPicPr>
            <a:picLocks noChangeAspect="1" noChangeArrowheads="1"/>
          </p:cNvPicPr>
          <p:nvPr/>
        </p:nvPicPr>
        <p:blipFill>
          <a:blip r:embed="rId4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18" descr="swh_all_15">
            <a:extLst>
              <a:ext uri="{FF2B5EF4-FFF2-40B4-BE49-F238E27FC236}">
                <a16:creationId xmlns="" xmlns:a16="http://schemas.microsoft.com/office/drawing/2014/main" id="{22F56A0A-881E-49FF-8DCA-F32A6C2AA562}"/>
              </a:ext>
            </a:extLst>
          </p:cNvPr>
          <p:cNvPicPr>
            <a:picLocks noChangeAspect="1"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19" descr="swh_all_16">
            <a:extLst>
              <a:ext uri="{FF2B5EF4-FFF2-40B4-BE49-F238E27FC236}">
                <a16:creationId xmlns="" xmlns:a16="http://schemas.microsoft.com/office/drawing/2014/main" id="{EBE5DED1-2879-4C59-BF28-63D68A1DE2BD}"/>
              </a:ext>
            </a:extLst>
          </p:cNvPr>
          <p:cNvPicPr>
            <a:picLocks noChangeAspect="1" noChangeArrowheads="1"/>
          </p:cNvPicPr>
          <p:nvPr/>
        </p:nvPicPr>
        <p:blipFill>
          <a:blip r:embed="rId4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Picture 20" descr="swh_all_17">
            <a:extLst>
              <a:ext uri="{FF2B5EF4-FFF2-40B4-BE49-F238E27FC236}">
                <a16:creationId xmlns="" xmlns:a16="http://schemas.microsoft.com/office/drawing/2014/main" id="{51444B22-DB5B-42BF-A27C-DFF6515B11BD}"/>
              </a:ext>
            </a:extLst>
          </p:cNvPr>
          <p:cNvPicPr>
            <a:picLocks noChangeAspect="1" noChangeArrowheads="1"/>
          </p:cNvPicPr>
          <p:nvPr/>
        </p:nvPicPr>
        <p:blipFill>
          <a:blip r:embed="rId4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Picture 21" descr="swh_all_18">
            <a:extLst>
              <a:ext uri="{FF2B5EF4-FFF2-40B4-BE49-F238E27FC236}">
                <a16:creationId xmlns="" xmlns:a16="http://schemas.microsoft.com/office/drawing/2014/main" id="{25FAE8F9-F910-49C4-837A-4F3014B66BC4}"/>
              </a:ext>
            </a:extLst>
          </p:cNvPr>
          <p:cNvPicPr>
            <a:picLocks noChangeAspect="1" noChangeArrowheads="1"/>
          </p:cNvPicPr>
          <p:nvPr/>
        </p:nvPicPr>
        <p:blipFill>
          <a:blip r:embed="rId4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 name="Picture 22" descr="swh_all_19">
            <a:extLst>
              <a:ext uri="{FF2B5EF4-FFF2-40B4-BE49-F238E27FC236}">
                <a16:creationId xmlns="" xmlns:a16="http://schemas.microsoft.com/office/drawing/2014/main" id="{C57283EB-2B38-4561-B51E-98A74FF05ADC}"/>
              </a:ext>
            </a:extLst>
          </p:cNvPr>
          <p:cNvPicPr>
            <a:picLocks noChangeAspect="1" noChangeArrowheads="1"/>
          </p:cNvPicPr>
          <p:nvPr/>
        </p:nvPicPr>
        <p:blipFill>
          <a:blip r:embed="rId4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 name="Picture 23" descr="swh_all_20">
            <a:extLst>
              <a:ext uri="{FF2B5EF4-FFF2-40B4-BE49-F238E27FC236}">
                <a16:creationId xmlns="" xmlns:a16="http://schemas.microsoft.com/office/drawing/2014/main" id="{D3BDDB35-8E90-4F31-9138-6B2F549CA211}"/>
              </a:ext>
            </a:extLst>
          </p:cNvPr>
          <p:cNvPicPr>
            <a:picLocks noChangeAspect="1" noChangeArrowheads="1"/>
          </p:cNvPicPr>
          <p:nvPr/>
        </p:nvPicPr>
        <p:blipFill>
          <a:blip r:embed="rId4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 name="Picture 24" descr="swh_all_21">
            <a:extLst>
              <a:ext uri="{FF2B5EF4-FFF2-40B4-BE49-F238E27FC236}">
                <a16:creationId xmlns="" xmlns:a16="http://schemas.microsoft.com/office/drawing/2014/main" id="{7CD5B357-4C09-4D3F-8AD3-9F7DDC8804F8}"/>
              </a:ext>
            </a:extLst>
          </p:cNvPr>
          <p:cNvPicPr>
            <a:picLocks noChangeAspect="1" noChangeArrowheads="1"/>
          </p:cNvPicPr>
          <p:nvPr/>
        </p:nvPicPr>
        <p:blipFill>
          <a:blip r:embed="rId4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25" descr="swh_all_22">
            <a:extLst>
              <a:ext uri="{FF2B5EF4-FFF2-40B4-BE49-F238E27FC236}">
                <a16:creationId xmlns="" xmlns:a16="http://schemas.microsoft.com/office/drawing/2014/main" id="{8955FD73-03F7-42C3-9DAD-882702E6E7DA}"/>
              </a:ext>
            </a:extLst>
          </p:cNvPr>
          <p:cNvPicPr>
            <a:picLocks noChangeAspect="1" noChangeArrowheads="1"/>
          </p:cNvPicPr>
          <p:nvPr/>
        </p:nvPicPr>
        <p:blipFill>
          <a:blip r:embed="rId4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26" descr="swh_all_23">
            <a:extLst>
              <a:ext uri="{FF2B5EF4-FFF2-40B4-BE49-F238E27FC236}">
                <a16:creationId xmlns="" xmlns:a16="http://schemas.microsoft.com/office/drawing/2014/main" id="{57DC20BF-4CC1-4B94-8410-6A598DC11445}"/>
              </a:ext>
            </a:extLst>
          </p:cNvPr>
          <p:cNvPicPr>
            <a:picLocks noChangeAspect="1" noChangeArrowheads="1"/>
          </p:cNvPicPr>
          <p:nvPr/>
        </p:nvPicPr>
        <p:blipFill>
          <a:blip r:embed="rId4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7" descr="swh_all_24">
            <a:extLst>
              <a:ext uri="{FF2B5EF4-FFF2-40B4-BE49-F238E27FC236}">
                <a16:creationId xmlns="" xmlns:a16="http://schemas.microsoft.com/office/drawing/2014/main" id="{BE52854B-57B3-4070-9479-38A363C0ECA5}"/>
              </a:ext>
            </a:extLst>
          </p:cNvPr>
          <p:cNvPicPr>
            <a:picLocks noChangeAspect="1" noChangeArrowheads="1"/>
          </p:cNvPicPr>
          <p:nvPr/>
        </p:nvPicPr>
        <p:blipFill>
          <a:blip r:embed="rId5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28" descr="swh_all_25">
            <a:extLst>
              <a:ext uri="{FF2B5EF4-FFF2-40B4-BE49-F238E27FC236}">
                <a16:creationId xmlns="" xmlns:a16="http://schemas.microsoft.com/office/drawing/2014/main" id="{ED80E68D-28F8-4BD3-9C04-C2EAFEC203CD}"/>
              </a:ext>
            </a:extLst>
          </p:cNvPr>
          <p:cNvPicPr>
            <a:picLocks noChangeAspect="1" noChangeArrowheads="1"/>
          </p:cNvPicPr>
          <p:nvPr/>
        </p:nvPicPr>
        <p:blipFill>
          <a:blip r:embed="rId5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9" descr="swh_all_26">
            <a:extLst>
              <a:ext uri="{FF2B5EF4-FFF2-40B4-BE49-F238E27FC236}">
                <a16:creationId xmlns="" xmlns:a16="http://schemas.microsoft.com/office/drawing/2014/main" id="{FC822B3C-DF83-4964-ADDC-4523D1EF8BCD}"/>
              </a:ext>
            </a:extLst>
          </p:cNvPr>
          <p:cNvPicPr>
            <a:picLocks noChangeAspect="1" noChangeArrowheads="1"/>
          </p:cNvPicPr>
          <p:nvPr/>
        </p:nvPicPr>
        <p:blipFill>
          <a:blip r:embed="rId5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30" descr="swh_all_27">
            <a:extLst>
              <a:ext uri="{FF2B5EF4-FFF2-40B4-BE49-F238E27FC236}">
                <a16:creationId xmlns="" xmlns:a16="http://schemas.microsoft.com/office/drawing/2014/main" id="{D854F86C-D8DE-477E-B6D7-FFD28AC405B6}"/>
              </a:ext>
            </a:extLst>
          </p:cNvPr>
          <p:cNvPicPr>
            <a:picLocks noChangeAspect="1" noChangeArrowheads="1"/>
          </p:cNvPicPr>
          <p:nvPr/>
        </p:nvPicPr>
        <p:blipFill>
          <a:blip r:embed="rId5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31" descr="swh_all_28">
            <a:extLst>
              <a:ext uri="{FF2B5EF4-FFF2-40B4-BE49-F238E27FC236}">
                <a16:creationId xmlns="" xmlns:a16="http://schemas.microsoft.com/office/drawing/2014/main" id="{97B53251-A1FD-49E7-8865-69D71DFF599C}"/>
              </a:ext>
            </a:extLst>
          </p:cNvPr>
          <p:cNvPicPr>
            <a:picLocks noChangeAspect="1" noChangeArrowheads="1"/>
          </p:cNvPicPr>
          <p:nvPr/>
        </p:nvPicPr>
        <p:blipFill>
          <a:blip r:embed="rId5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32" descr="swh_all_29">
            <a:extLst>
              <a:ext uri="{FF2B5EF4-FFF2-40B4-BE49-F238E27FC236}">
                <a16:creationId xmlns="" xmlns:a16="http://schemas.microsoft.com/office/drawing/2014/main" id="{7F4E02FC-7EE2-4839-A8D2-1B1088241507}"/>
              </a:ext>
            </a:extLst>
          </p:cNvPr>
          <p:cNvPicPr>
            <a:picLocks noChangeAspect="1" noChangeArrowheads="1"/>
          </p:cNvPicPr>
          <p:nvPr/>
        </p:nvPicPr>
        <p:blipFill>
          <a:blip r:embed="rId5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33" descr="swh_all_30">
            <a:extLst>
              <a:ext uri="{FF2B5EF4-FFF2-40B4-BE49-F238E27FC236}">
                <a16:creationId xmlns="" xmlns:a16="http://schemas.microsoft.com/office/drawing/2014/main" id="{E125372F-0D7D-41AF-B05B-CB20E579D355}"/>
              </a:ext>
            </a:extLst>
          </p:cNvPr>
          <p:cNvPicPr>
            <a:picLocks noChangeAspect="1" noChangeArrowheads="1"/>
          </p:cNvPicPr>
          <p:nvPr/>
        </p:nvPicPr>
        <p:blipFill>
          <a:blip r:embed="rId5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34" descr="swh_all_31">
            <a:extLst>
              <a:ext uri="{FF2B5EF4-FFF2-40B4-BE49-F238E27FC236}">
                <a16:creationId xmlns="" xmlns:a16="http://schemas.microsoft.com/office/drawing/2014/main" id="{42D2B80B-113F-46C8-BE28-8E01687904AE}"/>
              </a:ext>
            </a:extLst>
          </p:cNvPr>
          <p:cNvPicPr>
            <a:picLocks noChangeAspect="1" noChangeArrowheads="1"/>
          </p:cNvPicPr>
          <p:nvPr/>
        </p:nvPicPr>
        <p:blipFill>
          <a:blip r:embed="rId5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35" descr="swh_all_32">
            <a:extLst>
              <a:ext uri="{FF2B5EF4-FFF2-40B4-BE49-F238E27FC236}">
                <a16:creationId xmlns="" xmlns:a16="http://schemas.microsoft.com/office/drawing/2014/main" id="{CB53D7D4-7278-4D8D-A07B-E55051700ED0}"/>
              </a:ext>
            </a:extLst>
          </p:cNvPr>
          <p:cNvPicPr>
            <a:picLocks noChangeAspect="1" noChangeArrowheads="1"/>
          </p:cNvPicPr>
          <p:nvPr/>
        </p:nvPicPr>
        <p:blipFill>
          <a:blip r:embed="rId5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36" descr="swh_all_33">
            <a:extLst>
              <a:ext uri="{FF2B5EF4-FFF2-40B4-BE49-F238E27FC236}">
                <a16:creationId xmlns="" xmlns:a16="http://schemas.microsoft.com/office/drawing/2014/main" id="{72B09E86-64D5-4D0A-83E6-02B4E11C11D6}"/>
              </a:ext>
            </a:extLst>
          </p:cNvPr>
          <p:cNvPicPr>
            <a:picLocks noChangeAspect="1" noChangeArrowheads="1"/>
          </p:cNvPicPr>
          <p:nvPr/>
        </p:nvPicPr>
        <p:blipFill>
          <a:blip r:embed="rId5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37" descr="swh_all_34">
            <a:extLst>
              <a:ext uri="{FF2B5EF4-FFF2-40B4-BE49-F238E27FC236}">
                <a16:creationId xmlns="" xmlns:a16="http://schemas.microsoft.com/office/drawing/2014/main" id="{67298C87-93A7-4BAC-B7A1-BC3C0DDA8085}"/>
              </a:ext>
            </a:extLst>
          </p:cNvPr>
          <p:cNvPicPr>
            <a:picLocks noChangeAspect="1" noChangeArrowheads="1"/>
          </p:cNvPicPr>
          <p:nvPr/>
        </p:nvPicPr>
        <p:blipFill>
          <a:blip r:embed="rId6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38" descr="swh_all_35">
            <a:extLst>
              <a:ext uri="{FF2B5EF4-FFF2-40B4-BE49-F238E27FC236}">
                <a16:creationId xmlns="" xmlns:a16="http://schemas.microsoft.com/office/drawing/2014/main" id="{E999CB92-C133-4F37-98CC-1E26BA83B866}"/>
              </a:ext>
            </a:extLst>
          </p:cNvPr>
          <p:cNvPicPr>
            <a:picLocks noChangeAspect="1" noChangeArrowheads="1"/>
          </p:cNvPicPr>
          <p:nvPr/>
        </p:nvPicPr>
        <p:blipFill>
          <a:blip r:embed="rId6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39" descr="swh_all_36">
            <a:extLst>
              <a:ext uri="{FF2B5EF4-FFF2-40B4-BE49-F238E27FC236}">
                <a16:creationId xmlns="" xmlns:a16="http://schemas.microsoft.com/office/drawing/2014/main" id="{45B22BD8-6484-4760-855F-47B1AE148438}"/>
              </a:ext>
            </a:extLst>
          </p:cNvPr>
          <p:cNvPicPr>
            <a:picLocks noChangeAspect="1" noChangeArrowheads="1"/>
          </p:cNvPicPr>
          <p:nvPr/>
        </p:nvPicPr>
        <p:blipFill>
          <a:blip r:embed="rId6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40" descr="swh_all_37">
            <a:extLst>
              <a:ext uri="{FF2B5EF4-FFF2-40B4-BE49-F238E27FC236}">
                <a16:creationId xmlns="" xmlns:a16="http://schemas.microsoft.com/office/drawing/2014/main" id="{9C1505D1-0CFF-4E37-A134-84435FAF1FBC}"/>
              </a:ext>
            </a:extLst>
          </p:cNvPr>
          <p:cNvPicPr>
            <a:picLocks noChangeAspect="1" noChangeArrowheads="1"/>
          </p:cNvPicPr>
          <p:nvPr/>
        </p:nvPicPr>
        <p:blipFill>
          <a:blip r:embed="rId6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41" descr="swh_all_38">
            <a:extLst>
              <a:ext uri="{FF2B5EF4-FFF2-40B4-BE49-F238E27FC236}">
                <a16:creationId xmlns="" xmlns:a16="http://schemas.microsoft.com/office/drawing/2014/main" id="{52C2A64D-0CFA-43EC-8CEC-90013B087DF6}"/>
              </a:ext>
            </a:extLst>
          </p:cNvPr>
          <p:cNvPicPr>
            <a:picLocks noChangeAspect="1" noChangeArrowheads="1"/>
          </p:cNvPicPr>
          <p:nvPr/>
        </p:nvPicPr>
        <p:blipFill>
          <a:blip r:embed="rId6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42" descr="swh_all_39">
            <a:extLst>
              <a:ext uri="{FF2B5EF4-FFF2-40B4-BE49-F238E27FC236}">
                <a16:creationId xmlns="" xmlns:a16="http://schemas.microsoft.com/office/drawing/2014/main" id="{AD2C71F8-D0C1-4764-9629-92DA19A26C77}"/>
              </a:ext>
            </a:extLst>
          </p:cNvPr>
          <p:cNvPicPr>
            <a:picLocks noChangeAspect="1" noChangeArrowheads="1"/>
          </p:cNvPicPr>
          <p:nvPr/>
        </p:nvPicPr>
        <p:blipFill>
          <a:blip r:embed="rId6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43" descr="swh_all_40">
            <a:extLst>
              <a:ext uri="{FF2B5EF4-FFF2-40B4-BE49-F238E27FC236}">
                <a16:creationId xmlns="" xmlns:a16="http://schemas.microsoft.com/office/drawing/2014/main" id="{C2A862B1-42EA-4EE4-A733-5E52EB7E4D87}"/>
              </a:ext>
            </a:extLst>
          </p:cNvPr>
          <p:cNvPicPr>
            <a:picLocks noChangeAspect="1" noChangeArrowheads="1"/>
          </p:cNvPicPr>
          <p:nvPr/>
        </p:nvPicPr>
        <p:blipFill>
          <a:blip r:embed="rId6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44" descr="swh_all_41">
            <a:extLst>
              <a:ext uri="{FF2B5EF4-FFF2-40B4-BE49-F238E27FC236}">
                <a16:creationId xmlns="" xmlns:a16="http://schemas.microsoft.com/office/drawing/2014/main" id="{987F031F-C801-4A5D-A4F1-91142879BD54}"/>
              </a:ext>
            </a:extLst>
          </p:cNvPr>
          <p:cNvPicPr>
            <a:picLocks noChangeAspect="1" noChangeArrowheads="1"/>
          </p:cNvPicPr>
          <p:nvPr/>
        </p:nvPicPr>
        <p:blipFill>
          <a:blip r:embed="rId6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45" descr="swh_all_42">
            <a:extLst>
              <a:ext uri="{FF2B5EF4-FFF2-40B4-BE49-F238E27FC236}">
                <a16:creationId xmlns="" xmlns:a16="http://schemas.microsoft.com/office/drawing/2014/main" id="{C29FDA25-9627-4294-8CB6-9267D07C68ED}"/>
              </a:ext>
            </a:extLst>
          </p:cNvPr>
          <p:cNvPicPr>
            <a:picLocks noChangeAspect="1" noChangeArrowheads="1"/>
          </p:cNvPicPr>
          <p:nvPr/>
        </p:nvPicPr>
        <p:blipFill>
          <a:blip r:embed="rId6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46" descr="swh_all_43">
            <a:extLst>
              <a:ext uri="{FF2B5EF4-FFF2-40B4-BE49-F238E27FC236}">
                <a16:creationId xmlns="" xmlns:a16="http://schemas.microsoft.com/office/drawing/2014/main" id="{B4661087-DABD-4DBE-B583-277D03F16D16}"/>
              </a:ext>
            </a:extLst>
          </p:cNvPr>
          <p:cNvPicPr>
            <a:picLocks noChangeAspect="1" noChangeArrowheads="1"/>
          </p:cNvPicPr>
          <p:nvPr/>
        </p:nvPicPr>
        <p:blipFill>
          <a:blip r:embed="rId6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47" descr="swh_all_44">
            <a:extLst>
              <a:ext uri="{FF2B5EF4-FFF2-40B4-BE49-F238E27FC236}">
                <a16:creationId xmlns="" xmlns:a16="http://schemas.microsoft.com/office/drawing/2014/main" id="{E5DAB9CF-8AA0-48A6-B22E-5E8C8D4E8D2E}"/>
              </a:ext>
            </a:extLst>
          </p:cNvPr>
          <p:cNvPicPr>
            <a:picLocks noChangeAspect="1" noChangeArrowheads="1"/>
          </p:cNvPicPr>
          <p:nvPr/>
        </p:nvPicPr>
        <p:blipFill>
          <a:blip r:embed="rId7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48" descr="swh_all_45">
            <a:extLst>
              <a:ext uri="{FF2B5EF4-FFF2-40B4-BE49-F238E27FC236}">
                <a16:creationId xmlns="" xmlns:a16="http://schemas.microsoft.com/office/drawing/2014/main" id="{6297950E-9C3D-462D-A7BF-01D7F6AE1565}"/>
              </a:ext>
            </a:extLst>
          </p:cNvPr>
          <p:cNvPicPr>
            <a:picLocks noChangeAspect="1" noChangeArrowheads="1"/>
          </p:cNvPicPr>
          <p:nvPr/>
        </p:nvPicPr>
        <p:blipFill>
          <a:blip r:embed="rId7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 name="Picture 49" descr="swh_all_46">
            <a:extLst>
              <a:ext uri="{FF2B5EF4-FFF2-40B4-BE49-F238E27FC236}">
                <a16:creationId xmlns="" xmlns:a16="http://schemas.microsoft.com/office/drawing/2014/main" id="{CF2EBC72-56B5-4480-811A-A52B01E2AAD8}"/>
              </a:ext>
            </a:extLst>
          </p:cNvPr>
          <p:cNvPicPr>
            <a:picLocks noChangeAspect="1" noChangeArrowheads="1"/>
          </p:cNvPicPr>
          <p:nvPr/>
        </p:nvPicPr>
        <p:blipFill>
          <a:blip r:embed="rId7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4" name="Picture 50" descr="swh_all_47">
            <a:extLst>
              <a:ext uri="{FF2B5EF4-FFF2-40B4-BE49-F238E27FC236}">
                <a16:creationId xmlns="" xmlns:a16="http://schemas.microsoft.com/office/drawing/2014/main" id="{4CA08FF4-CD89-4679-A172-99A9CE6A9316}"/>
              </a:ext>
            </a:extLst>
          </p:cNvPr>
          <p:cNvPicPr>
            <a:picLocks noChangeAspect="1" noChangeArrowheads="1"/>
          </p:cNvPicPr>
          <p:nvPr/>
        </p:nvPicPr>
        <p:blipFill>
          <a:blip r:embed="rId7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51" descr="swh_all_48">
            <a:extLst>
              <a:ext uri="{FF2B5EF4-FFF2-40B4-BE49-F238E27FC236}">
                <a16:creationId xmlns="" xmlns:a16="http://schemas.microsoft.com/office/drawing/2014/main" id="{D010F8BA-FB91-4726-96AB-71A17C338A24}"/>
              </a:ext>
            </a:extLst>
          </p:cNvPr>
          <p:cNvPicPr>
            <a:picLocks noChangeAspect="1" noChangeArrowheads="1"/>
          </p:cNvPicPr>
          <p:nvPr/>
        </p:nvPicPr>
        <p:blipFill>
          <a:blip r:embed="rId7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52" descr="swh_all_49">
            <a:extLst>
              <a:ext uri="{FF2B5EF4-FFF2-40B4-BE49-F238E27FC236}">
                <a16:creationId xmlns="" xmlns:a16="http://schemas.microsoft.com/office/drawing/2014/main" id="{4C2DD18F-2A7B-47EA-83F3-5467238C86E0}"/>
              </a:ext>
            </a:extLst>
          </p:cNvPr>
          <p:cNvPicPr>
            <a:picLocks noChangeAspect="1" noChangeArrowheads="1"/>
          </p:cNvPicPr>
          <p:nvPr/>
        </p:nvPicPr>
        <p:blipFill>
          <a:blip r:embed="rId7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53" descr="swh_all_50">
            <a:extLst>
              <a:ext uri="{FF2B5EF4-FFF2-40B4-BE49-F238E27FC236}">
                <a16:creationId xmlns="" xmlns:a16="http://schemas.microsoft.com/office/drawing/2014/main" id="{40FF7331-2286-4BC5-8042-148FD18705B2}"/>
              </a:ext>
            </a:extLst>
          </p:cNvPr>
          <p:cNvPicPr>
            <a:picLocks noChangeAspect="1" noChangeArrowheads="1"/>
          </p:cNvPicPr>
          <p:nvPr/>
        </p:nvPicPr>
        <p:blipFill>
          <a:blip r:embed="rId7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54" descr="swh_all_51">
            <a:extLst>
              <a:ext uri="{FF2B5EF4-FFF2-40B4-BE49-F238E27FC236}">
                <a16:creationId xmlns="" xmlns:a16="http://schemas.microsoft.com/office/drawing/2014/main" id="{DF97D1F2-EDC3-4A23-A6EC-EC7123998A51}"/>
              </a:ext>
            </a:extLst>
          </p:cNvPr>
          <p:cNvPicPr>
            <a:picLocks noChangeAspect="1" noChangeArrowheads="1"/>
          </p:cNvPicPr>
          <p:nvPr/>
        </p:nvPicPr>
        <p:blipFill>
          <a:blip r:embed="rId7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55" descr="swh_all_52">
            <a:extLst>
              <a:ext uri="{FF2B5EF4-FFF2-40B4-BE49-F238E27FC236}">
                <a16:creationId xmlns="" xmlns:a16="http://schemas.microsoft.com/office/drawing/2014/main" id="{783E3BDA-BA35-4B2B-9DDF-186D10AD3C77}"/>
              </a:ext>
            </a:extLst>
          </p:cNvPr>
          <p:cNvPicPr>
            <a:picLocks noChangeAspect="1" noChangeArrowheads="1"/>
          </p:cNvPicPr>
          <p:nvPr/>
        </p:nvPicPr>
        <p:blipFill>
          <a:blip r:embed="rId78">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56" descr="swh_all_53">
            <a:extLst>
              <a:ext uri="{FF2B5EF4-FFF2-40B4-BE49-F238E27FC236}">
                <a16:creationId xmlns="" xmlns:a16="http://schemas.microsoft.com/office/drawing/2014/main" id="{097DA76E-1764-40C6-8C98-055C3B452E06}"/>
              </a:ext>
            </a:extLst>
          </p:cNvPr>
          <p:cNvPicPr>
            <a:picLocks noChangeAspect="1" noChangeArrowheads="1"/>
          </p:cNvPicPr>
          <p:nvPr/>
        </p:nvPicPr>
        <p:blipFill>
          <a:blip r:embed="rId79">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57" descr="swh_all_54">
            <a:extLst>
              <a:ext uri="{FF2B5EF4-FFF2-40B4-BE49-F238E27FC236}">
                <a16:creationId xmlns="" xmlns:a16="http://schemas.microsoft.com/office/drawing/2014/main" id="{992D98B5-A768-411F-BBC1-810D68A30F20}"/>
              </a:ext>
            </a:extLst>
          </p:cNvPr>
          <p:cNvPicPr>
            <a:picLocks noChangeAspect="1" noChangeArrowheads="1"/>
          </p:cNvPicPr>
          <p:nvPr/>
        </p:nvPicPr>
        <p:blipFill>
          <a:blip r:embed="rId80">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 name="Picture 58" descr="swh_all_55">
            <a:extLst>
              <a:ext uri="{FF2B5EF4-FFF2-40B4-BE49-F238E27FC236}">
                <a16:creationId xmlns="" xmlns:a16="http://schemas.microsoft.com/office/drawing/2014/main" id="{FD4DD946-223C-4A29-9CF4-A89C005707A9}"/>
              </a:ext>
            </a:extLst>
          </p:cNvPr>
          <p:cNvPicPr>
            <a:picLocks noChangeAspect="1" noChangeArrowheads="1"/>
          </p:cNvPicPr>
          <p:nvPr/>
        </p:nvPicPr>
        <p:blipFill>
          <a:blip r:embed="rId81">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 name="Picture 59" descr="swh_all_56">
            <a:extLst>
              <a:ext uri="{FF2B5EF4-FFF2-40B4-BE49-F238E27FC236}">
                <a16:creationId xmlns="" xmlns:a16="http://schemas.microsoft.com/office/drawing/2014/main" id="{72000FD2-F712-48A9-B801-AC5D6112025D}"/>
              </a:ext>
            </a:extLst>
          </p:cNvPr>
          <p:cNvPicPr>
            <a:picLocks noChangeAspect="1" noChangeArrowheads="1"/>
          </p:cNvPicPr>
          <p:nvPr/>
        </p:nvPicPr>
        <p:blipFill>
          <a:blip r:embed="rId82">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4" name="Picture 60" descr="swh_all_57">
            <a:extLst>
              <a:ext uri="{FF2B5EF4-FFF2-40B4-BE49-F238E27FC236}">
                <a16:creationId xmlns="" xmlns:a16="http://schemas.microsoft.com/office/drawing/2014/main" id="{6E067869-F4CC-4F39-9EE3-A042E30DC10D}"/>
              </a:ext>
            </a:extLst>
          </p:cNvPr>
          <p:cNvPicPr>
            <a:picLocks noChangeAspect="1" noChangeArrowheads="1"/>
          </p:cNvPicPr>
          <p:nvPr/>
        </p:nvPicPr>
        <p:blipFill>
          <a:blip r:embed="rId83">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5" name="Picture 61" descr="swh_all_58">
            <a:extLst>
              <a:ext uri="{FF2B5EF4-FFF2-40B4-BE49-F238E27FC236}">
                <a16:creationId xmlns="" xmlns:a16="http://schemas.microsoft.com/office/drawing/2014/main" id="{46EE60BF-B910-46F0-830F-13C2D690CFE8}"/>
              </a:ext>
            </a:extLst>
          </p:cNvPr>
          <p:cNvPicPr>
            <a:picLocks noChangeAspect="1" noChangeArrowheads="1"/>
          </p:cNvPicPr>
          <p:nvPr/>
        </p:nvPicPr>
        <p:blipFill>
          <a:blip r:embed="rId84">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6" name="Picture 62" descr="swh_all_59">
            <a:extLst>
              <a:ext uri="{FF2B5EF4-FFF2-40B4-BE49-F238E27FC236}">
                <a16:creationId xmlns="" xmlns:a16="http://schemas.microsoft.com/office/drawing/2014/main" id="{D8843258-3242-4C6B-A402-3E724A49602B}"/>
              </a:ext>
            </a:extLst>
          </p:cNvPr>
          <p:cNvPicPr>
            <a:picLocks noChangeAspect="1" noChangeArrowheads="1"/>
          </p:cNvPicPr>
          <p:nvPr/>
        </p:nvPicPr>
        <p:blipFill>
          <a:blip r:embed="rId85">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63" descr="swh_all_60">
            <a:extLst>
              <a:ext uri="{FF2B5EF4-FFF2-40B4-BE49-F238E27FC236}">
                <a16:creationId xmlns="" xmlns:a16="http://schemas.microsoft.com/office/drawing/2014/main" id="{E951CF2E-36E2-4726-A220-6B3637CD429F}"/>
              </a:ext>
            </a:extLst>
          </p:cNvPr>
          <p:cNvPicPr>
            <a:picLocks noChangeAspect="1" noChangeArrowheads="1"/>
          </p:cNvPicPr>
          <p:nvPr/>
        </p:nvPicPr>
        <p:blipFill>
          <a:blip r:embed="rId86">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 name="Picture 64" descr="swh_all_61">
            <a:extLst>
              <a:ext uri="{FF2B5EF4-FFF2-40B4-BE49-F238E27FC236}">
                <a16:creationId xmlns="" xmlns:a16="http://schemas.microsoft.com/office/drawing/2014/main" id="{FC89966E-E6BF-4BEE-A980-6D75CA8175DE}"/>
              </a:ext>
            </a:extLst>
          </p:cNvPr>
          <p:cNvPicPr>
            <a:picLocks noChangeAspect="1" noChangeArrowheads="1"/>
          </p:cNvPicPr>
          <p:nvPr/>
        </p:nvPicPr>
        <p:blipFill>
          <a:blip r:embed="rId87">
            <a:extLst>
              <a:ext uri="{28A0092B-C50C-407E-A947-70E740481C1C}">
                <a14:useLocalDpi xmlns:a14="http://schemas.microsoft.com/office/drawing/2010/main" val="0"/>
              </a:ext>
            </a:extLst>
          </a:blip>
          <a:srcRect/>
          <a:stretch>
            <a:fillRect/>
          </a:stretch>
        </p:blipFill>
        <p:spPr bwMode="auto">
          <a:xfrm>
            <a:off x="396878" y="3335094"/>
            <a:ext cx="3717922" cy="3086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46702605"/>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50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nodeType="afterEffect">
                                  <p:stCondLst>
                                    <p:cond delay="500"/>
                                  </p:stCondLst>
                                  <p:childTnLst>
                                    <p:set>
                                      <p:cBhvr>
                                        <p:cTn id="24" dur="1" fill="hold">
                                          <p:stCondLst>
                                            <p:cond delay="0"/>
                                          </p:stCondLst>
                                        </p:cTn>
                                        <p:tgtEl>
                                          <p:spTgt spid="13"/>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14"/>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nodeType="afterEffect">
                                  <p:stCondLst>
                                    <p:cond delay="50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4500"/>
                            </p:stCondLst>
                            <p:childTnLst>
                              <p:par>
                                <p:cTn id="35" presetID="1" presetClass="entr" presetSubtype="0" fill="hold" nodeType="afterEffect">
                                  <p:stCondLst>
                                    <p:cond delay="50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5000"/>
                            </p:stCondLst>
                            <p:childTnLst>
                              <p:par>
                                <p:cTn id="38" presetID="1" presetClass="entr" presetSubtype="0" fill="hold" nodeType="afterEffect">
                                  <p:stCondLst>
                                    <p:cond delay="500"/>
                                  </p:stCondLst>
                                  <p:childTnLst>
                                    <p:set>
                                      <p:cBhvr>
                                        <p:cTn id="39" dur="1" fill="hold">
                                          <p:stCondLst>
                                            <p:cond delay="0"/>
                                          </p:stCondLst>
                                        </p:cTn>
                                        <p:tgtEl>
                                          <p:spTgt spid="18"/>
                                        </p:tgtEl>
                                        <p:attrNameLst>
                                          <p:attrName>style.visibility</p:attrName>
                                        </p:attrNameLst>
                                      </p:cBhvr>
                                      <p:to>
                                        <p:strVal val="visible"/>
                                      </p:to>
                                    </p:set>
                                  </p:childTnLst>
                                </p:cTn>
                              </p:par>
                            </p:childTnLst>
                          </p:cTn>
                        </p:par>
                        <p:par>
                          <p:cTn id="40" fill="hold">
                            <p:stCondLst>
                              <p:cond delay="5500"/>
                            </p:stCondLst>
                            <p:childTnLst>
                              <p:par>
                                <p:cTn id="41" presetID="1" presetClass="entr" presetSubtype="0" fill="hold" nodeType="afterEffect">
                                  <p:stCondLst>
                                    <p:cond delay="500"/>
                                  </p:stCondLst>
                                  <p:childTnLst>
                                    <p:set>
                                      <p:cBhvr>
                                        <p:cTn id="42" dur="1" fill="hold">
                                          <p:stCondLst>
                                            <p:cond delay="0"/>
                                          </p:stCondLst>
                                        </p:cTn>
                                        <p:tgtEl>
                                          <p:spTgt spid="19"/>
                                        </p:tgtEl>
                                        <p:attrNameLst>
                                          <p:attrName>style.visibility</p:attrName>
                                        </p:attrNameLst>
                                      </p:cBhvr>
                                      <p:to>
                                        <p:strVal val="visible"/>
                                      </p:to>
                                    </p:set>
                                  </p:childTnLst>
                                </p:cTn>
                              </p:par>
                            </p:childTnLst>
                          </p:cTn>
                        </p:par>
                        <p:par>
                          <p:cTn id="43" fill="hold">
                            <p:stCondLst>
                              <p:cond delay="6000"/>
                            </p:stCondLst>
                            <p:childTnLst>
                              <p:par>
                                <p:cTn id="44" presetID="1" presetClass="entr" presetSubtype="0" fill="hold" nodeType="afterEffect">
                                  <p:stCondLst>
                                    <p:cond delay="500"/>
                                  </p:stCondLst>
                                  <p:childTnLst>
                                    <p:set>
                                      <p:cBhvr>
                                        <p:cTn id="45" dur="1" fill="hold">
                                          <p:stCondLst>
                                            <p:cond delay="0"/>
                                          </p:stCondLst>
                                        </p:cTn>
                                        <p:tgtEl>
                                          <p:spTgt spid="20"/>
                                        </p:tgtEl>
                                        <p:attrNameLst>
                                          <p:attrName>style.visibility</p:attrName>
                                        </p:attrNameLst>
                                      </p:cBhvr>
                                      <p:to>
                                        <p:strVal val="visible"/>
                                      </p:to>
                                    </p:set>
                                  </p:childTnLst>
                                </p:cTn>
                              </p:par>
                            </p:childTnLst>
                          </p:cTn>
                        </p:par>
                        <p:par>
                          <p:cTn id="46" fill="hold">
                            <p:stCondLst>
                              <p:cond delay="6500"/>
                            </p:stCondLst>
                            <p:childTnLst>
                              <p:par>
                                <p:cTn id="47" presetID="1" presetClass="entr" presetSubtype="0" fill="hold" nodeType="afterEffect">
                                  <p:stCondLst>
                                    <p:cond delay="500"/>
                                  </p:stCondLst>
                                  <p:childTnLst>
                                    <p:set>
                                      <p:cBhvr>
                                        <p:cTn id="48" dur="1" fill="hold">
                                          <p:stCondLst>
                                            <p:cond delay="0"/>
                                          </p:stCondLst>
                                        </p:cTn>
                                        <p:tgtEl>
                                          <p:spTgt spid="21"/>
                                        </p:tgtEl>
                                        <p:attrNameLst>
                                          <p:attrName>style.visibility</p:attrName>
                                        </p:attrNameLst>
                                      </p:cBhvr>
                                      <p:to>
                                        <p:strVal val="visible"/>
                                      </p:to>
                                    </p:set>
                                  </p:childTnLst>
                                </p:cTn>
                              </p:par>
                            </p:childTnLst>
                          </p:cTn>
                        </p:par>
                        <p:par>
                          <p:cTn id="49" fill="hold">
                            <p:stCondLst>
                              <p:cond delay="7000"/>
                            </p:stCondLst>
                            <p:childTnLst>
                              <p:par>
                                <p:cTn id="50" presetID="1" presetClass="entr" presetSubtype="0" fill="hold" nodeType="afterEffect">
                                  <p:stCondLst>
                                    <p:cond delay="500"/>
                                  </p:stCondLst>
                                  <p:childTnLst>
                                    <p:set>
                                      <p:cBhvr>
                                        <p:cTn id="51" dur="1" fill="hold">
                                          <p:stCondLst>
                                            <p:cond delay="0"/>
                                          </p:stCondLst>
                                        </p:cTn>
                                        <p:tgtEl>
                                          <p:spTgt spid="22"/>
                                        </p:tgtEl>
                                        <p:attrNameLst>
                                          <p:attrName>style.visibility</p:attrName>
                                        </p:attrNameLst>
                                      </p:cBhvr>
                                      <p:to>
                                        <p:strVal val="visible"/>
                                      </p:to>
                                    </p:set>
                                  </p:childTnLst>
                                </p:cTn>
                              </p:par>
                            </p:childTnLst>
                          </p:cTn>
                        </p:par>
                        <p:par>
                          <p:cTn id="52" fill="hold">
                            <p:stCondLst>
                              <p:cond delay="7500"/>
                            </p:stCondLst>
                            <p:childTnLst>
                              <p:par>
                                <p:cTn id="53" presetID="1" presetClass="entr" presetSubtype="0" fill="hold" nodeType="afterEffect">
                                  <p:stCondLst>
                                    <p:cond delay="500"/>
                                  </p:stCondLst>
                                  <p:childTnLst>
                                    <p:set>
                                      <p:cBhvr>
                                        <p:cTn id="54" dur="1" fill="hold">
                                          <p:stCondLst>
                                            <p:cond delay="0"/>
                                          </p:stCondLst>
                                        </p:cTn>
                                        <p:tgtEl>
                                          <p:spTgt spid="23"/>
                                        </p:tgtEl>
                                        <p:attrNameLst>
                                          <p:attrName>style.visibility</p:attrName>
                                        </p:attrNameLst>
                                      </p:cBhvr>
                                      <p:to>
                                        <p:strVal val="visible"/>
                                      </p:to>
                                    </p:set>
                                  </p:childTnLst>
                                </p:cTn>
                              </p:par>
                            </p:childTnLst>
                          </p:cTn>
                        </p:par>
                        <p:par>
                          <p:cTn id="55" fill="hold">
                            <p:stCondLst>
                              <p:cond delay="8000"/>
                            </p:stCondLst>
                            <p:childTnLst>
                              <p:par>
                                <p:cTn id="56" presetID="1" presetClass="entr" presetSubtype="0" fill="hold" nodeType="afterEffect">
                                  <p:stCondLst>
                                    <p:cond delay="500"/>
                                  </p:stCondLst>
                                  <p:childTnLst>
                                    <p:set>
                                      <p:cBhvr>
                                        <p:cTn id="57" dur="1" fill="hold">
                                          <p:stCondLst>
                                            <p:cond delay="0"/>
                                          </p:stCondLst>
                                        </p:cTn>
                                        <p:tgtEl>
                                          <p:spTgt spid="24"/>
                                        </p:tgtEl>
                                        <p:attrNameLst>
                                          <p:attrName>style.visibility</p:attrName>
                                        </p:attrNameLst>
                                      </p:cBhvr>
                                      <p:to>
                                        <p:strVal val="visible"/>
                                      </p:to>
                                    </p:set>
                                  </p:childTnLst>
                                </p:cTn>
                              </p:par>
                            </p:childTnLst>
                          </p:cTn>
                        </p:par>
                        <p:par>
                          <p:cTn id="58" fill="hold">
                            <p:stCondLst>
                              <p:cond delay="8500"/>
                            </p:stCondLst>
                            <p:childTnLst>
                              <p:par>
                                <p:cTn id="59" presetID="1" presetClass="entr" presetSubtype="0" fill="hold" nodeType="afterEffect">
                                  <p:stCondLst>
                                    <p:cond delay="500"/>
                                  </p:stCondLst>
                                  <p:childTnLst>
                                    <p:set>
                                      <p:cBhvr>
                                        <p:cTn id="60" dur="1" fill="hold">
                                          <p:stCondLst>
                                            <p:cond delay="0"/>
                                          </p:stCondLst>
                                        </p:cTn>
                                        <p:tgtEl>
                                          <p:spTgt spid="25"/>
                                        </p:tgtEl>
                                        <p:attrNameLst>
                                          <p:attrName>style.visibility</p:attrName>
                                        </p:attrNameLst>
                                      </p:cBhvr>
                                      <p:to>
                                        <p:strVal val="visible"/>
                                      </p:to>
                                    </p:set>
                                  </p:childTnLst>
                                </p:cTn>
                              </p:par>
                            </p:childTnLst>
                          </p:cTn>
                        </p:par>
                        <p:par>
                          <p:cTn id="61" fill="hold">
                            <p:stCondLst>
                              <p:cond delay="9000"/>
                            </p:stCondLst>
                            <p:childTnLst>
                              <p:par>
                                <p:cTn id="62" presetID="1" presetClass="entr" presetSubtype="0" fill="hold" nodeType="afterEffect">
                                  <p:stCondLst>
                                    <p:cond delay="500"/>
                                  </p:stCondLst>
                                  <p:childTnLst>
                                    <p:set>
                                      <p:cBhvr>
                                        <p:cTn id="63" dur="1" fill="hold">
                                          <p:stCondLst>
                                            <p:cond delay="0"/>
                                          </p:stCondLst>
                                        </p:cTn>
                                        <p:tgtEl>
                                          <p:spTgt spid="26"/>
                                        </p:tgtEl>
                                        <p:attrNameLst>
                                          <p:attrName>style.visibility</p:attrName>
                                        </p:attrNameLst>
                                      </p:cBhvr>
                                      <p:to>
                                        <p:strVal val="visible"/>
                                      </p:to>
                                    </p:set>
                                  </p:childTnLst>
                                </p:cTn>
                              </p:par>
                            </p:childTnLst>
                          </p:cTn>
                        </p:par>
                        <p:par>
                          <p:cTn id="64" fill="hold">
                            <p:stCondLst>
                              <p:cond delay="9500"/>
                            </p:stCondLst>
                            <p:childTnLst>
                              <p:par>
                                <p:cTn id="65" presetID="1" presetClass="entr" presetSubtype="0" fill="hold" nodeType="afterEffect">
                                  <p:stCondLst>
                                    <p:cond delay="500"/>
                                  </p:stCondLst>
                                  <p:childTnLst>
                                    <p:set>
                                      <p:cBhvr>
                                        <p:cTn id="66" dur="1" fill="hold">
                                          <p:stCondLst>
                                            <p:cond delay="0"/>
                                          </p:stCondLst>
                                        </p:cTn>
                                        <p:tgtEl>
                                          <p:spTgt spid="27"/>
                                        </p:tgtEl>
                                        <p:attrNameLst>
                                          <p:attrName>style.visibility</p:attrName>
                                        </p:attrNameLst>
                                      </p:cBhvr>
                                      <p:to>
                                        <p:strVal val="visible"/>
                                      </p:to>
                                    </p:set>
                                  </p:childTnLst>
                                </p:cTn>
                              </p:par>
                            </p:childTnLst>
                          </p:cTn>
                        </p:par>
                        <p:par>
                          <p:cTn id="67" fill="hold">
                            <p:stCondLst>
                              <p:cond delay="10000"/>
                            </p:stCondLst>
                            <p:childTnLst>
                              <p:par>
                                <p:cTn id="68" presetID="1" presetClass="entr" presetSubtype="0" fill="hold" nodeType="afterEffect">
                                  <p:stCondLst>
                                    <p:cond delay="500"/>
                                  </p:stCondLst>
                                  <p:childTnLst>
                                    <p:set>
                                      <p:cBhvr>
                                        <p:cTn id="69" dur="1" fill="hold">
                                          <p:stCondLst>
                                            <p:cond delay="0"/>
                                          </p:stCondLst>
                                        </p:cTn>
                                        <p:tgtEl>
                                          <p:spTgt spid="6"/>
                                        </p:tgtEl>
                                        <p:attrNameLst>
                                          <p:attrName>style.visibility</p:attrName>
                                        </p:attrNameLst>
                                      </p:cBhvr>
                                      <p:to>
                                        <p:strVal val="visible"/>
                                      </p:to>
                                    </p:set>
                                  </p:childTnLst>
                                </p:cTn>
                              </p:par>
                            </p:childTnLst>
                          </p:cTn>
                        </p:par>
                        <p:par>
                          <p:cTn id="70" fill="hold">
                            <p:stCondLst>
                              <p:cond delay="10500"/>
                            </p:stCondLst>
                            <p:childTnLst>
                              <p:par>
                                <p:cTn id="71" presetID="1" presetClass="entr" presetSubtype="0"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childTnLst>
                                </p:cTn>
                              </p:par>
                            </p:childTnLst>
                          </p:cTn>
                        </p:par>
                        <p:par>
                          <p:cTn id="73" fill="hold">
                            <p:stCondLst>
                              <p:cond delay="10500"/>
                            </p:stCondLst>
                            <p:childTnLst>
                              <p:par>
                                <p:cTn id="74" presetID="1" presetClass="entr" presetSubtype="0" fill="hold" nodeType="afterEffect">
                                  <p:stCondLst>
                                    <p:cond delay="500"/>
                                  </p:stCondLst>
                                  <p:childTnLst>
                                    <p:set>
                                      <p:cBhvr>
                                        <p:cTn id="75" dur="1" fill="hold">
                                          <p:stCondLst>
                                            <p:cond delay="0"/>
                                          </p:stCondLst>
                                        </p:cTn>
                                        <p:tgtEl>
                                          <p:spTgt spid="29"/>
                                        </p:tgtEl>
                                        <p:attrNameLst>
                                          <p:attrName>style.visibility</p:attrName>
                                        </p:attrNameLst>
                                      </p:cBhvr>
                                      <p:to>
                                        <p:strVal val="visible"/>
                                      </p:to>
                                    </p:set>
                                  </p:childTnLst>
                                </p:cTn>
                              </p:par>
                            </p:childTnLst>
                          </p:cTn>
                        </p:par>
                        <p:par>
                          <p:cTn id="76" fill="hold">
                            <p:stCondLst>
                              <p:cond delay="11000"/>
                            </p:stCondLst>
                            <p:childTnLst>
                              <p:par>
                                <p:cTn id="77" presetID="1" presetClass="entr" presetSubtype="0" fill="hold" nodeType="afterEffect">
                                  <p:stCondLst>
                                    <p:cond delay="500"/>
                                  </p:stCondLst>
                                  <p:childTnLst>
                                    <p:set>
                                      <p:cBhvr>
                                        <p:cTn id="78" dur="1" fill="hold">
                                          <p:stCondLst>
                                            <p:cond delay="0"/>
                                          </p:stCondLst>
                                        </p:cTn>
                                        <p:tgtEl>
                                          <p:spTgt spid="30"/>
                                        </p:tgtEl>
                                        <p:attrNameLst>
                                          <p:attrName>style.visibility</p:attrName>
                                        </p:attrNameLst>
                                      </p:cBhvr>
                                      <p:to>
                                        <p:strVal val="visible"/>
                                      </p:to>
                                    </p:set>
                                  </p:childTnLst>
                                </p:cTn>
                              </p:par>
                            </p:childTnLst>
                          </p:cTn>
                        </p:par>
                        <p:par>
                          <p:cTn id="79" fill="hold">
                            <p:stCondLst>
                              <p:cond delay="11500"/>
                            </p:stCondLst>
                            <p:childTnLst>
                              <p:par>
                                <p:cTn id="80" presetID="1" presetClass="entr" presetSubtype="0" fill="hold" nodeType="afterEffect">
                                  <p:stCondLst>
                                    <p:cond delay="500"/>
                                  </p:stCondLst>
                                  <p:childTnLst>
                                    <p:set>
                                      <p:cBhvr>
                                        <p:cTn id="81" dur="1" fill="hold">
                                          <p:stCondLst>
                                            <p:cond delay="0"/>
                                          </p:stCondLst>
                                        </p:cTn>
                                        <p:tgtEl>
                                          <p:spTgt spid="31"/>
                                        </p:tgtEl>
                                        <p:attrNameLst>
                                          <p:attrName>style.visibility</p:attrName>
                                        </p:attrNameLst>
                                      </p:cBhvr>
                                      <p:to>
                                        <p:strVal val="visible"/>
                                      </p:to>
                                    </p:set>
                                  </p:childTnLst>
                                </p:cTn>
                              </p:par>
                            </p:childTnLst>
                          </p:cTn>
                        </p:par>
                        <p:par>
                          <p:cTn id="82" fill="hold">
                            <p:stCondLst>
                              <p:cond delay="12000"/>
                            </p:stCondLst>
                            <p:childTnLst>
                              <p:par>
                                <p:cTn id="83" presetID="1" presetClass="entr" presetSubtype="0" fill="hold" nodeType="afterEffect">
                                  <p:stCondLst>
                                    <p:cond delay="500"/>
                                  </p:stCondLst>
                                  <p:childTnLst>
                                    <p:set>
                                      <p:cBhvr>
                                        <p:cTn id="84" dur="1" fill="hold">
                                          <p:stCondLst>
                                            <p:cond delay="0"/>
                                          </p:stCondLst>
                                        </p:cTn>
                                        <p:tgtEl>
                                          <p:spTgt spid="32"/>
                                        </p:tgtEl>
                                        <p:attrNameLst>
                                          <p:attrName>style.visibility</p:attrName>
                                        </p:attrNameLst>
                                      </p:cBhvr>
                                      <p:to>
                                        <p:strVal val="visible"/>
                                      </p:to>
                                    </p:set>
                                  </p:childTnLst>
                                </p:cTn>
                              </p:par>
                            </p:childTnLst>
                          </p:cTn>
                        </p:par>
                        <p:par>
                          <p:cTn id="85" fill="hold">
                            <p:stCondLst>
                              <p:cond delay="12500"/>
                            </p:stCondLst>
                            <p:childTnLst>
                              <p:par>
                                <p:cTn id="86" presetID="1" presetClass="entr" presetSubtype="0" fill="hold" nodeType="afterEffect">
                                  <p:stCondLst>
                                    <p:cond delay="500"/>
                                  </p:stCondLst>
                                  <p:childTnLst>
                                    <p:set>
                                      <p:cBhvr>
                                        <p:cTn id="87" dur="1" fill="hold">
                                          <p:stCondLst>
                                            <p:cond delay="0"/>
                                          </p:stCondLst>
                                        </p:cTn>
                                        <p:tgtEl>
                                          <p:spTgt spid="33"/>
                                        </p:tgtEl>
                                        <p:attrNameLst>
                                          <p:attrName>style.visibility</p:attrName>
                                        </p:attrNameLst>
                                      </p:cBhvr>
                                      <p:to>
                                        <p:strVal val="visible"/>
                                      </p:to>
                                    </p:set>
                                  </p:childTnLst>
                                </p:cTn>
                              </p:par>
                            </p:childTnLst>
                          </p:cTn>
                        </p:par>
                        <p:par>
                          <p:cTn id="88" fill="hold">
                            <p:stCondLst>
                              <p:cond delay="13000"/>
                            </p:stCondLst>
                            <p:childTnLst>
                              <p:par>
                                <p:cTn id="89" presetID="1" presetClass="entr" presetSubtype="0" fill="hold" nodeType="afterEffect">
                                  <p:stCondLst>
                                    <p:cond delay="500"/>
                                  </p:stCondLst>
                                  <p:childTnLst>
                                    <p:set>
                                      <p:cBhvr>
                                        <p:cTn id="90" dur="1" fill="hold">
                                          <p:stCondLst>
                                            <p:cond delay="0"/>
                                          </p:stCondLst>
                                        </p:cTn>
                                        <p:tgtEl>
                                          <p:spTgt spid="34"/>
                                        </p:tgtEl>
                                        <p:attrNameLst>
                                          <p:attrName>style.visibility</p:attrName>
                                        </p:attrNameLst>
                                      </p:cBhvr>
                                      <p:to>
                                        <p:strVal val="visible"/>
                                      </p:to>
                                    </p:set>
                                  </p:childTnLst>
                                </p:cTn>
                              </p:par>
                            </p:childTnLst>
                          </p:cTn>
                        </p:par>
                        <p:par>
                          <p:cTn id="91" fill="hold">
                            <p:stCondLst>
                              <p:cond delay="13500"/>
                            </p:stCondLst>
                            <p:childTnLst>
                              <p:par>
                                <p:cTn id="92" presetID="1" presetClass="entr" presetSubtype="0" fill="hold" nodeType="afterEffect">
                                  <p:stCondLst>
                                    <p:cond delay="500"/>
                                  </p:stCondLst>
                                  <p:childTnLst>
                                    <p:set>
                                      <p:cBhvr>
                                        <p:cTn id="93" dur="1" fill="hold">
                                          <p:stCondLst>
                                            <p:cond delay="0"/>
                                          </p:stCondLst>
                                        </p:cTn>
                                        <p:tgtEl>
                                          <p:spTgt spid="35"/>
                                        </p:tgtEl>
                                        <p:attrNameLst>
                                          <p:attrName>style.visibility</p:attrName>
                                        </p:attrNameLst>
                                      </p:cBhvr>
                                      <p:to>
                                        <p:strVal val="visible"/>
                                      </p:to>
                                    </p:set>
                                  </p:childTnLst>
                                </p:cTn>
                              </p:par>
                            </p:childTnLst>
                          </p:cTn>
                        </p:par>
                        <p:par>
                          <p:cTn id="94" fill="hold">
                            <p:stCondLst>
                              <p:cond delay="14000"/>
                            </p:stCondLst>
                            <p:childTnLst>
                              <p:par>
                                <p:cTn id="95" presetID="1" presetClass="entr" presetSubtype="0" fill="hold" nodeType="afterEffect">
                                  <p:stCondLst>
                                    <p:cond delay="500"/>
                                  </p:stCondLst>
                                  <p:childTnLst>
                                    <p:set>
                                      <p:cBhvr>
                                        <p:cTn id="96" dur="1" fill="hold">
                                          <p:stCondLst>
                                            <p:cond delay="0"/>
                                          </p:stCondLst>
                                        </p:cTn>
                                        <p:tgtEl>
                                          <p:spTgt spid="36"/>
                                        </p:tgtEl>
                                        <p:attrNameLst>
                                          <p:attrName>style.visibility</p:attrName>
                                        </p:attrNameLst>
                                      </p:cBhvr>
                                      <p:to>
                                        <p:strVal val="visible"/>
                                      </p:to>
                                    </p:set>
                                  </p:childTnLst>
                                </p:cTn>
                              </p:par>
                            </p:childTnLst>
                          </p:cTn>
                        </p:par>
                        <p:par>
                          <p:cTn id="97" fill="hold">
                            <p:stCondLst>
                              <p:cond delay="14500"/>
                            </p:stCondLst>
                            <p:childTnLst>
                              <p:par>
                                <p:cTn id="98" presetID="1" presetClass="entr" presetSubtype="0" fill="hold" nodeType="afterEffect">
                                  <p:stCondLst>
                                    <p:cond delay="500"/>
                                  </p:stCondLst>
                                  <p:childTnLst>
                                    <p:set>
                                      <p:cBhvr>
                                        <p:cTn id="99" dur="1" fill="hold">
                                          <p:stCondLst>
                                            <p:cond delay="0"/>
                                          </p:stCondLst>
                                        </p:cTn>
                                        <p:tgtEl>
                                          <p:spTgt spid="37"/>
                                        </p:tgtEl>
                                        <p:attrNameLst>
                                          <p:attrName>style.visibility</p:attrName>
                                        </p:attrNameLst>
                                      </p:cBhvr>
                                      <p:to>
                                        <p:strVal val="visible"/>
                                      </p:to>
                                    </p:set>
                                  </p:childTnLst>
                                </p:cTn>
                              </p:par>
                            </p:childTnLst>
                          </p:cTn>
                        </p:par>
                        <p:par>
                          <p:cTn id="100" fill="hold">
                            <p:stCondLst>
                              <p:cond delay="15000"/>
                            </p:stCondLst>
                            <p:childTnLst>
                              <p:par>
                                <p:cTn id="101" presetID="1" presetClass="entr" presetSubtype="0" fill="hold" nodeType="afterEffect">
                                  <p:stCondLst>
                                    <p:cond delay="500"/>
                                  </p:stCondLst>
                                  <p:childTnLst>
                                    <p:set>
                                      <p:cBhvr>
                                        <p:cTn id="102" dur="1" fill="hold">
                                          <p:stCondLst>
                                            <p:cond delay="0"/>
                                          </p:stCondLst>
                                        </p:cTn>
                                        <p:tgtEl>
                                          <p:spTgt spid="38"/>
                                        </p:tgtEl>
                                        <p:attrNameLst>
                                          <p:attrName>style.visibility</p:attrName>
                                        </p:attrNameLst>
                                      </p:cBhvr>
                                      <p:to>
                                        <p:strVal val="visible"/>
                                      </p:to>
                                    </p:set>
                                  </p:childTnLst>
                                </p:cTn>
                              </p:par>
                            </p:childTnLst>
                          </p:cTn>
                        </p:par>
                        <p:par>
                          <p:cTn id="103" fill="hold">
                            <p:stCondLst>
                              <p:cond delay="15500"/>
                            </p:stCondLst>
                            <p:childTnLst>
                              <p:par>
                                <p:cTn id="104" presetID="1" presetClass="entr" presetSubtype="0" fill="hold" nodeType="afterEffect">
                                  <p:stCondLst>
                                    <p:cond delay="500"/>
                                  </p:stCondLst>
                                  <p:childTnLst>
                                    <p:set>
                                      <p:cBhvr>
                                        <p:cTn id="105" dur="1" fill="hold">
                                          <p:stCondLst>
                                            <p:cond delay="0"/>
                                          </p:stCondLst>
                                        </p:cTn>
                                        <p:tgtEl>
                                          <p:spTgt spid="39"/>
                                        </p:tgtEl>
                                        <p:attrNameLst>
                                          <p:attrName>style.visibility</p:attrName>
                                        </p:attrNameLst>
                                      </p:cBhvr>
                                      <p:to>
                                        <p:strVal val="visible"/>
                                      </p:to>
                                    </p:set>
                                  </p:childTnLst>
                                </p:cTn>
                              </p:par>
                            </p:childTnLst>
                          </p:cTn>
                        </p:par>
                        <p:par>
                          <p:cTn id="106" fill="hold">
                            <p:stCondLst>
                              <p:cond delay="16000"/>
                            </p:stCondLst>
                            <p:childTnLst>
                              <p:par>
                                <p:cTn id="107" presetID="1" presetClass="entr" presetSubtype="0" fill="hold" nodeType="afterEffect">
                                  <p:stCondLst>
                                    <p:cond delay="500"/>
                                  </p:stCondLst>
                                  <p:childTnLst>
                                    <p:set>
                                      <p:cBhvr>
                                        <p:cTn id="108" dur="1" fill="hold">
                                          <p:stCondLst>
                                            <p:cond delay="0"/>
                                          </p:stCondLst>
                                        </p:cTn>
                                        <p:tgtEl>
                                          <p:spTgt spid="40"/>
                                        </p:tgtEl>
                                        <p:attrNameLst>
                                          <p:attrName>style.visibility</p:attrName>
                                        </p:attrNameLst>
                                      </p:cBhvr>
                                      <p:to>
                                        <p:strVal val="visible"/>
                                      </p:to>
                                    </p:set>
                                  </p:childTnLst>
                                </p:cTn>
                              </p:par>
                            </p:childTnLst>
                          </p:cTn>
                        </p:par>
                        <p:par>
                          <p:cTn id="109" fill="hold">
                            <p:stCondLst>
                              <p:cond delay="16500"/>
                            </p:stCondLst>
                            <p:childTnLst>
                              <p:par>
                                <p:cTn id="110" presetID="1" presetClass="entr" presetSubtype="0" fill="hold" nodeType="afterEffect">
                                  <p:stCondLst>
                                    <p:cond delay="500"/>
                                  </p:stCondLst>
                                  <p:childTnLst>
                                    <p:set>
                                      <p:cBhvr>
                                        <p:cTn id="111" dur="1" fill="hold">
                                          <p:stCondLst>
                                            <p:cond delay="0"/>
                                          </p:stCondLst>
                                        </p:cTn>
                                        <p:tgtEl>
                                          <p:spTgt spid="41"/>
                                        </p:tgtEl>
                                        <p:attrNameLst>
                                          <p:attrName>style.visibility</p:attrName>
                                        </p:attrNameLst>
                                      </p:cBhvr>
                                      <p:to>
                                        <p:strVal val="visible"/>
                                      </p:to>
                                    </p:set>
                                  </p:childTnLst>
                                </p:cTn>
                              </p:par>
                            </p:childTnLst>
                          </p:cTn>
                        </p:par>
                        <p:par>
                          <p:cTn id="112" fill="hold">
                            <p:stCondLst>
                              <p:cond delay="17000"/>
                            </p:stCondLst>
                            <p:childTnLst>
                              <p:par>
                                <p:cTn id="113" presetID="1" presetClass="entr" presetSubtype="0" fill="hold" nodeType="afterEffect">
                                  <p:stCondLst>
                                    <p:cond delay="500"/>
                                  </p:stCondLst>
                                  <p:childTnLst>
                                    <p:set>
                                      <p:cBhvr>
                                        <p:cTn id="114" dur="1" fill="hold">
                                          <p:stCondLst>
                                            <p:cond delay="0"/>
                                          </p:stCondLst>
                                        </p:cTn>
                                        <p:tgtEl>
                                          <p:spTgt spid="42"/>
                                        </p:tgtEl>
                                        <p:attrNameLst>
                                          <p:attrName>style.visibility</p:attrName>
                                        </p:attrNameLst>
                                      </p:cBhvr>
                                      <p:to>
                                        <p:strVal val="visible"/>
                                      </p:to>
                                    </p:set>
                                  </p:childTnLst>
                                </p:cTn>
                              </p:par>
                            </p:childTnLst>
                          </p:cTn>
                        </p:par>
                        <p:par>
                          <p:cTn id="115" fill="hold">
                            <p:stCondLst>
                              <p:cond delay="17500"/>
                            </p:stCondLst>
                            <p:childTnLst>
                              <p:par>
                                <p:cTn id="116" presetID="1" presetClass="entr" presetSubtype="0" fill="hold" nodeType="afterEffect">
                                  <p:stCondLst>
                                    <p:cond delay="500"/>
                                  </p:stCondLst>
                                  <p:childTnLst>
                                    <p:set>
                                      <p:cBhvr>
                                        <p:cTn id="117" dur="1" fill="hold">
                                          <p:stCondLst>
                                            <p:cond delay="0"/>
                                          </p:stCondLst>
                                        </p:cTn>
                                        <p:tgtEl>
                                          <p:spTgt spid="43"/>
                                        </p:tgtEl>
                                        <p:attrNameLst>
                                          <p:attrName>style.visibility</p:attrName>
                                        </p:attrNameLst>
                                      </p:cBhvr>
                                      <p:to>
                                        <p:strVal val="visible"/>
                                      </p:to>
                                    </p:set>
                                  </p:childTnLst>
                                </p:cTn>
                              </p:par>
                            </p:childTnLst>
                          </p:cTn>
                        </p:par>
                        <p:par>
                          <p:cTn id="118" fill="hold">
                            <p:stCondLst>
                              <p:cond delay="18000"/>
                            </p:stCondLst>
                            <p:childTnLst>
                              <p:par>
                                <p:cTn id="119" presetID="1" presetClass="entr" presetSubtype="0" fill="hold" nodeType="afterEffect">
                                  <p:stCondLst>
                                    <p:cond delay="500"/>
                                  </p:stCondLst>
                                  <p:childTnLst>
                                    <p:set>
                                      <p:cBhvr>
                                        <p:cTn id="120" dur="1" fill="hold">
                                          <p:stCondLst>
                                            <p:cond delay="0"/>
                                          </p:stCondLst>
                                        </p:cTn>
                                        <p:tgtEl>
                                          <p:spTgt spid="44"/>
                                        </p:tgtEl>
                                        <p:attrNameLst>
                                          <p:attrName>style.visibility</p:attrName>
                                        </p:attrNameLst>
                                      </p:cBhvr>
                                      <p:to>
                                        <p:strVal val="visible"/>
                                      </p:to>
                                    </p:set>
                                  </p:childTnLst>
                                </p:cTn>
                              </p:par>
                            </p:childTnLst>
                          </p:cTn>
                        </p:par>
                        <p:par>
                          <p:cTn id="121" fill="hold">
                            <p:stCondLst>
                              <p:cond delay="18500"/>
                            </p:stCondLst>
                            <p:childTnLst>
                              <p:par>
                                <p:cTn id="122" presetID="1" presetClass="entr" presetSubtype="0" fill="hold" nodeType="afterEffect">
                                  <p:stCondLst>
                                    <p:cond delay="500"/>
                                  </p:stCondLst>
                                  <p:childTnLst>
                                    <p:set>
                                      <p:cBhvr>
                                        <p:cTn id="123" dur="1" fill="hold">
                                          <p:stCondLst>
                                            <p:cond delay="0"/>
                                          </p:stCondLst>
                                        </p:cTn>
                                        <p:tgtEl>
                                          <p:spTgt spid="45"/>
                                        </p:tgtEl>
                                        <p:attrNameLst>
                                          <p:attrName>style.visibility</p:attrName>
                                        </p:attrNameLst>
                                      </p:cBhvr>
                                      <p:to>
                                        <p:strVal val="visible"/>
                                      </p:to>
                                    </p:set>
                                  </p:childTnLst>
                                </p:cTn>
                              </p:par>
                            </p:childTnLst>
                          </p:cTn>
                        </p:par>
                        <p:par>
                          <p:cTn id="124" fill="hold">
                            <p:stCondLst>
                              <p:cond delay="19000"/>
                            </p:stCondLst>
                            <p:childTnLst>
                              <p:par>
                                <p:cTn id="125" presetID="1" presetClass="entr" presetSubtype="0" fill="hold" nodeType="afterEffect">
                                  <p:stCondLst>
                                    <p:cond delay="500"/>
                                  </p:stCondLst>
                                  <p:childTnLst>
                                    <p:set>
                                      <p:cBhvr>
                                        <p:cTn id="126" dur="1" fill="hold">
                                          <p:stCondLst>
                                            <p:cond delay="0"/>
                                          </p:stCondLst>
                                        </p:cTn>
                                        <p:tgtEl>
                                          <p:spTgt spid="46"/>
                                        </p:tgtEl>
                                        <p:attrNameLst>
                                          <p:attrName>style.visibility</p:attrName>
                                        </p:attrNameLst>
                                      </p:cBhvr>
                                      <p:to>
                                        <p:strVal val="visible"/>
                                      </p:to>
                                    </p:set>
                                  </p:childTnLst>
                                </p:cTn>
                              </p:par>
                            </p:childTnLst>
                          </p:cTn>
                        </p:par>
                        <p:par>
                          <p:cTn id="127" fill="hold">
                            <p:stCondLst>
                              <p:cond delay="19500"/>
                            </p:stCondLst>
                            <p:childTnLst>
                              <p:par>
                                <p:cTn id="128" presetID="1" presetClass="entr" presetSubtype="0" fill="hold" nodeType="afterEffect">
                                  <p:stCondLst>
                                    <p:cond delay="500"/>
                                  </p:stCondLst>
                                  <p:childTnLst>
                                    <p:set>
                                      <p:cBhvr>
                                        <p:cTn id="129" dur="1" fill="hold">
                                          <p:stCondLst>
                                            <p:cond delay="0"/>
                                          </p:stCondLst>
                                        </p:cTn>
                                        <p:tgtEl>
                                          <p:spTgt spid="47"/>
                                        </p:tgtEl>
                                        <p:attrNameLst>
                                          <p:attrName>style.visibility</p:attrName>
                                        </p:attrNameLst>
                                      </p:cBhvr>
                                      <p:to>
                                        <p:strVal val="visible"/>
                                      </p:to>
                                    </p:set>
                                  </p:childTnLst>
                                </p:cTn>
                              </p:par>
                            </p:childTnLst>
                          </p:cTn>
                        </p:par>
                        <p:par>
                          <p:cTn id="130" fill="hold">
                            <p:stCondLst>
                              <p:cond delay="20000"/>
                            </p:stCondLst>
                            <p:childTnLst>
                              <p:par>
                                <p:cTn id="131" presetID="1" presetClass="entr" presetSubtype="0" fill="hold" nodeType="afterEffect">
                                  <p:stCondLst>
                                    <p:cond delay="500"/>
                                  </p:stCondLst>
                                  <p:childTnLst>
                                    <p:set>
                                      <p:cBhvr>
                                        <p:cTn id="132" dur="1" fill="hold">
                                          <p:stCondLst>
                                            <p:cond delay="0"/>
                                          </p:stCondLst>
                                        </p:cTn>
                                        <p:tgtEl>
                                          <p:spTgt spid="48"/>
                                        </p:tgtEl>
                                        <p:attrNameLst>
                                          <p:attrName>style.visibility</p:attrName>
                                        </p:attrNameLst>
                                      </p:cBhvr>
                                      <p:to>
                                        <p:strVal val="visible"/>
                                      </p:to>
                                    </p:set>
                                  </p:childTnLst>
                                </p:cTn>
                              </p:par>
                            </p:childTnLst>
                          </p:cTn>
                        </p:par>
                        <p:par>
                          <p:cTn id="133" fill="hold">
                            <p:stCondLst>
                              <p:cond delay="20500"/>
                            </p:stCondLst>
                            <p:childTnLst>
                              <p:par>
                                <p:cTn id="134" presetID="1" presetClass="entr" presetSubtype="0" fill="hold" nodeType="afterEffect">
                                  <p:stCondLst>
                                    <p:cond delay="500"/>
                                  </p:stCondLst>
                                  <p:childTnLst>
                                    <p:set>
                                      <p:cBhvr>
                                        <p:cTn id="135" dur="1" fill="hold">
                                          <p:stCondLst>
                                            <p:cond delay="0"/>
                                          </p:stCondLst>
                                        </p:cTn>
                                        <p:tgtEl>
                                          <p:spTgt spid="49"/>
                                        </p:tgtEl>
                                        <p:attrNameLst>
                                          <p:attrName>style.visibility</p:attrName>
                                        </p:attrNameLst>
                                      </p:cBhvr>
                                      <p:to>
                                        <p:strVal val="visible"/>
                                      </p:to>
                                    </p:set>
                                  </p:childTnLst>
                                </p:cTn>
                              </p:par>
                            </p:childTnLst>
                          </p:cTn>
                        </p:par>
                        <p:par>
                          <p:cTn id="136" fill="hold">
                            <p:stCondLst>
                              <p:cond delay="21000"/>
                            </p:stCondLst>
                            <p:childTnLst>
                              <p:par>
                                <p:cTn id="137" presetID="1" presetClass="entr" presetSubtype="0" fill="hold" nodeType="afterEffect">
                                  <p:stCondLst>
                                    <p:cond delay="500"/>
                                  </p:stCondLst>
                                  <p:childTnLst>
                                    <p:set>
                                      <p:cBhvr>
                                        <p:cTn id="138" dur="1" fill="hold">
                                          <p:stCondLst>
                                            <p:cond delay="0"/>
                                          </p:stCondLst>
                                        </p:cTn>
                                        <p:tgtEl>
                                          <p:spTgt spid="50"/>
                                        </p:tgtEl>
                                        <p:attrNameLst>
                                          <p:attrName>style.visibility</p:attrName>
                                        </p:attrNameLst>
                                      </p:cBhvr>
                                      <p:to>
                                        <p:strVal val="visible"/>
                                      </p:to>
                                    </p:set>
                                  </p:childTnLst>
                                </p:cTn>
                              </p:par>
                            </p:childTnLst>
                          </p:cTn>
                        </p:par>
                        <p:par>
                          <p:cTn id="139" fill="hold">
                            <p:stCondLst>
                              <p:cond delay="21500"/>
                            </p:stCondLst>
                            <p:childTnLst>
                              <p:par>
                                <p:cTn id="140" presetID="1" presetClass="entr" presetSubtype="0" fill="hold" nodeType="afterEffect">
                                  <p:stCondLst>
                                    <p:cond delay="500"/>
                                  </p:stCondLst>
                                  <p:childTnLst>
                                    <p:set>
                                      <p:cBhvr>
                                        <p:cTn id="141" dur="1" fill="hold">
                                          <p:stCondLst>
                                            <p:cond delay="0"/>
                                          </p:stCondLst>
                                        </p:cTn>
                                        <p:tgtEl>
                                          <p:spTgt spid="51"/>
                                        </p:tgtEl>
                                        <p:attrNameLst>
                                          <p:attrName>style.visibility</p:attrName>
                                        </p:attrNameLst>
                                      </p:cBhvr>
                                      <p:to>
                                        <p:strVal val="visible"/>
                                      </p:to>
                                    </p:set>
                                  </p:childTnLst>
                                </p:cTn>
                              </p:par>
                            </p:childTnLst>
                          </p:cTn>
                        </p:par>
                        <p:par>
                          <p:cTn id="142" fill="hold">
                            <p:stCondLst>
                              <p:cond delay="22000"/>
                            </p:stCondLst>
                            <p:childTnLst>
                              <p:par>
                                <p:cTn id="143" presetID="1" presetClass="entr" presetSubtype="0" fill="hold" nodeType="afterEffect">
                                  <p:stCondLst>
                                    <p:cond delay="500"/>
                                  </p:stCondLst>
                                  <p:childTnLst>
                                    <p:set>
                                      <p:cBhvr>
                                        <p:cTn id="144" dur="1" fill="hold">
                                          <p:stCondLst>
                                            <p:cond delay="0"/>
                                          </p:stCondLst>
                                        </p:cTn>
                                        <p:tgtEl>
                                          <p:spTgt spid="52"/>
                                        </p:tgtEl>
                                        <p:attrNameLst>
                                          <p:attrName>style.visibility</p:attrName>
                                        </p:attrNameLst>
                                      </p:cBhvr>
                                      <p:to>
                                        <p:strVal val="visible"/>
                                      </p:to>
                                    </p:set>
                                  </p:childTnLst>
                                </p:cTn>
                              </p:par>
                            </p:childTnLst>
                          </p:cTn>
                        </p:par>
                        <p:par>
                          <p:cTn id="145" fill="hold">
                            <p:stCondLst>
                              <p:cond delay="22500"/>
                            </p:stCondLst>
                            <p:childTnLst>
                              <p:par>
                                <p:cTn id="146" presetID="1" presetClass="entr" presetSubtype="0" fill="hold" nodeType="afterEffect">
                                  <p:stCondLst>
                                    <p:cond delay="500"/>
                                  </p:stCondLst>
                                  <p:childTnLst>
                                    <p:set>
                                      <p:cBhvr>
                                        <p:cTn id="147" dur="1" fill="hold">
                                          <p:stCondLst>
                                            <p:cond delay="0"/>
                                          </p:stCondLst>
                                        </p:cTn>
                                        <p:tgtEl>
                                          <p:spTgt spid="53"/>
                                        </p:tgtEl>
                                        <p:attrNameLst>
                                          <p:attrName>style.visibility</p:attrName>
                                        </p:attrNameLst>
                                      </p:cBhvr>
                                      <p:to>
                                        <p:strVal val="visible"/>
                                      </p:to>
                                    </p:set>
                                  </p:childTnLst>
                                </p:cTn>
                              </p:par>
                            </p:childTnLst>
                          </p:cTn>
                        </p:par>
                        <p:par>
                          <p:cTn id="148" fill="hold">
                            <p:stCondLst>
                              <p:cond delay="23000"/>
                            </p:stCondLst>
                            <p:childTnLst>
                              <p:par>
                                <p:cTn id="149" presetID="1" presetClass="entr" presetSubtype="0" fill="hold" nodeType="afterEffect">
                                  <p:stCondLst>
                                    <p:cond delay="500"/>
                                  </p:stCondLst>
                                  <p:childTnLst>
                                    <p:set>
                                      <p:cBhvr>
                                        <p:cTn id="150" dur="1" fill="hold">
                                          <p:stCondLst>
                                            <p:cond delay="0"/>
                                          </p:stCondLst>
                                        </p:cTn>
                                        <p:tgtEl>
                                          <p:spTgt spid="54"/>
                                        </p:tgtEl>
                                        <p:attrNameLst>
                                          <p:attrName>style.visibility</p:attrName>
                                        </p:attrNameLst>
                                      </p:cBhvr>
                                      <p:to>
                                        <p:strVal val="visible"/>
                                      </p:to>
                                    </p:set>
                                  </p:childTnLst>
                                </p:cTn>
                              </p:par>
                            </p:childTnLst>
                          </p:cTn>
                        </p:par>
                        <p:par>
                          <p:cTn id="151" fill="hold">
                            <p:stCondLst>
                              <p:cond delay="23500"/>
                            </p:stCondLst>
                            <p:childTnLst>
                              <p:par>
                                <p:cTn id="152" presetID="1" presetClass="entr" presetSubtype="0" fill="hold" nodeType="afterEffect">
                                  <p:stCondLst>
                                    <p:cond delay="500"/>
                                  </p:stCondLst>
                                  <p:childTnLst>
                                    <p:set>
                                      <p:cBhvr>
                                        <p:cTn id="153" dur="1" fill="hold">
                                          <p:stCondLst>
                                            <p:cond delay="0"/>
                                          </p:stCondLst>
                                        </p:cTn>
                                        <p:tgtEl>
                                          <p:spTgt spid="55"/>
                                        </p:tgtEl>
                                        <p:attrNameLst>
                                          <p:attrName>style.visibility</p:attrName>
                                        </p:attrNameLst>
                                      </p:cBhvr>
                                      <p:to>
                                        <p:strVal val="visible"/>
                                      </p:to>
                                    </p:set>
                                  </p:childTnLst>
                                </p:cTn>
                              </p:par>
                            </p:childTnLst>
                          </p:cTn>
                        </p:par>
                        <p:par>
                          <p:cTn id="154" fill="hold">
                            <p:stCondLst>
                              <p:cond delay="24000"/>
                            </p:stCondLst>
                            <p:childTnLst>
                              <p:par>
                                <p:cTn id="155" presetID="1" presetClass="entr" presetSubtype="0" fill="hold" nodeType="afterEffect">
                                  <p:stCondLst>
                                    <p:cond delay="500"/>
                                  </p:stCondLst>
                                  <p:childTnLst>
                                    <p:set>
                                      <p:cBhvr>
                                        <p:cTn id="156" dur="1" fill="hold">
                                          <p:stCondLst>
                                            <p:cond delay="0"/>
                                          </p:stCondLst>
                                        </p:cTn>
                                        <p:tgtEl>
                                          <p:spTgt spid="56"/>
                                        </p:tgtEl>
                                        <p:attrNameLst>
                                          <p:attrName>style.visibility</p:attrName>
                                        </p:attrNameLst>
                                      </p:cBhvr>
                                      <p:to>
                                        <p:strVal val="visible"/>
                                      </p:to>
                                    </p:set>
                                  </p:childTnLst>
                                </p:cTn>
                              </p:par>
                            </p:childTnLst>
                          </p:cTn>
                        </p:par>
                        <p:par>
                          <p:cTn id="157" fill="hold">
                            <p:stCondLst>
                              <p:cond delay="24500"/>
                            </p:stCondLst>
                            <p:childTnLst>
                              <p:par>
                                <p:cTn id="158" presetID="1" presetClass="entr" presetSubtype="0" fill="hold" nodeType="afterEffect">
                                  <p:stCondLst>
                                    <p:cond delay="500"/>
                                  </p:stCondLst>
                                  <p:childTnLst>
                                    <p:set>
                                      <p:cBhvr>
                                        <p:cTn id="159" dur="1" fill="hold">
                                          <p:stCondLst>
                                            <p:cond delay="0"/>
                                          </p:stCondLst>
                                        </p:cTn>
                                        <p:tgtEl>
                                          <p:spTgt spid="57"/>
                                        </p:tgtEl>
                                        <p:attrNameLst>
                                          <p:attrName>style.visibility</p:attrName>
                                        </p:attrNameLst>
                                      </p:cBhvr>
                                      <p:to>
                                        <p:strVal val="visible"/>
                                      </p:to>
                                    </p:set>
                                  </p:childTnLst>
                                </p:cTn>
                              </p:par>
                            </p:childTnLst>
                          </p:cTn>
                        </p:par>
                        <p:par>
                          <p:cTn id="160" fill="hold">
                            <p:stCondLst>
                              <p:cond delay="25000"/>
                            </p:stCondLst>
                            <p:childTnLst>
                              <p:par>
                                <p:cTn id="161" presetID="1" presetClass="entr" presetSubtype="0" fill="hold" nodeType="afterEffect">
                                  <p:stCondLst>
                                    <p:cond delay="500"/>
                                  </p:stCondLst>
                                  <p:childTnLst>
                                    <p:set>
                                      <p:cBhvr>
                                        <p:cTn id="162" dur="1" fill="hold">
                                          <p:stCondLst>
                                            <p:cond delay="0"/>
                                          </p:stCondLst>
                                        </p:cTn>
                                        <p:tgtEl>
                                          <p:spTgt spid="58"/>
                                        </p:tgtEl>
                                        <p:attrNameLst>
                                          <p:attrName>style.visibility</p:attrName>
                                        </p:attrNameLst>
                                      </p:cBhvr>
                                      <p:to>
                                        <p:strVal val="visible"/>
                                      </p:to>
                                    </p:set>
                                  </p:childTnLst>
                                </p:cTn>
                              </p:par>
                            </p:childTnLst>
                          </p:cTn>
                        </p:par>
                        <p:par>
                          <p:cTn id="163" fill="hold">
                            <p:stCondLst>
                              <p:cond delay="25500"/>
                            </p:stCondLst>
                            <p:childTnLst>
                              <p:par>
                                <p:cTn id="164" presetID="1" presetClass="entr" presetSubtype="0" fill="hold" nodeType="afterEffect">
                                  <p:stCondLst>
                                    <p:cond delay="500"/>
                                  </p:stCondLst>
                                  <p:childTnLst>
                                    <p:set>
                                      <p:cBhvr>
                                        <p:cTn id="165" dur="1" fill="hold">
                                          <p:stCondLst>
                                            <p:cond delay="0"/>
                                          </p:stCondLst>
                                        </p:cTn>
                                        <p:tgtEl>
                                          <p:spTgt spid="59"/>
                                        </p:tgtEl>
                                        <p:attrNameLst>
                                          <p:attrName>style.visibility</p:attrName>
                                        </p:attrNameLst>
                                      </p:cBhvr>
                                      <p:to>
                                        <p:strVal val="visible"/>
                                      </p:to>
                                    </p:set>
                                  </p:childTnLst>
                                </p:cTn>
                              </p:par>
                            </p:childTnLst>
                          </p:cTn>
                        </p:par>
                        <p:par>
                          <p:cTn id="166" fill="hold">
                            <p:stCondLst>
                              <p:cond delay="26000"/>
                            </p:stCondLst>
                            <p:childTnLst>
                              <p:par>
                                <p:cTn id="167" presetID="1" presetClass="entr" presetSubtype="0" fill="hold" nodeType="afterEffect">
                                  <p:stCondLst>
                                    <p:cond delay="500"/>
                                  </p:stCondLst>
                                  <p:childTnLst>
                                    <p:set>
                                      <p:cBhvr>
                                        <p:cTn id="168" dur="1" fill="hold">
                                          <p:stCondLst>
                                            <p:cond delay="0"/>
                                          </p:stCondLst>
                                        </p:cTn>
                                        <p:tgtEl>
                                          <p:spTgt spid="60"/>
                                        </p:tgtEl>
                                        <p:attrNameLst>
                                          <p:attrName>style.visibility</p:attrName>
                                        </p:attrNameLst>
                                      </p:cBhvr>
                                      <p:to>
                                        <p:strVal val="visible"/>
                                      </p:to>
                                    </p:set>
                                  </p:childTnLst>
                                </p:cTn>
                              </p:par>
                            </p:childTnLst>
                          </p:cTn>
                        </p:par>
                        <p:par>
                          <p:cTn id="169" fill="hold">
                            <p:stCondLst>
                              <p:cond delay="26500"/>
                            </p:stCondLst>
                            <p:childTnLst>
                              <p:par>
                                <p:cTn id="170" presetID="1" presetClass="entr" presetSubtype="0" fill="hold" nodeType="afterEffect">
                                  <p:stCondLst>
                                    <p:cond delay="500"/>
                                  </p:stCondLst>
                                  <p:childTnLst>
                                    <p:set>
                                      <p:cBhvr>
                                        <p:cTn id="171" dur="1" fill="hold">
                                          <p:stCondLst>
                                            <p:cond delay="0"/>
                                          </p:stCondLst>
                                        </p:cTn>
                                        <p:tgtEl>
                                          <p:spTgt spid="61"/>
                                        </p:tgtEl>
                                        <p:attrNameLst>
                                          <p:attrName>style.visibility</p:attrName>
                                        </p:attrNameLst>
                                      </p:cBhvr>
                                      <p:to>
                                        <p:strVal val="visible"/>
                                      </p:to>
                                    </p:set>
                                  </p:childTnLst>
                                </p:cTn>
                              </p:par>
                            </p:childTnLst>
                          </p:cTn>
                        </p:par>
                        <p:par>
                          <p:cTn id="172" fill="hold">
                            <p:stCondLst>
                              <p:cond delay="27000"/>
                            </p:stCondLst>
                            <p:childTnLst>
                              <p:par>
                                <p:cTn id="173" presetID="1" presetClass="entr" presetSubtype="0" fill="hold" nodeType="afterEffect">
                                  <p:stCondLst>
                                    <p:cond delay="500"/>
                                  </p:stCondLst>
                                  <p:childTnLst>
                                    <p:set>
                                      <p:cBhvr>
                                        <p:cTn id="174" dur="1" fill="hold">
                                          <p:stCondLst>
                                            <p:cond delay="0"/>
                                          </p:stCondLst>
                                        </p:cTn>
                                        <p:tgtEl>
                                          <p:spTgt spid="62"/>
                                        </p:tgtEl>
                                        <p:attrNameLst>
                                          <p:attrName>style.visibility</p:attrName>
                                        </p:attrNameLst>
                                      </p:cBhvr>
                                      <p:to>
                                        <p:strVal val="visible"/>
                                      </p:to>
                                    </p:set>
                                  </p:childTnLst>
                                </p:cTn>
                              </p:par>
                            </p:childTnLst>
                          </p:cTn>
                        </p:par>
                        <p:par>
                          <p:cTn id="175" fill="hold">
                            <p:stCondLst>
                              <p:cond delay="27500"/>
                            </p:stCondLst>
                            <p:childTnLst>
                              <p:par>
                                <p:cTn id="176" presetID="1" presetClass="entr" presetSubtype="0" fill="hold" nodeType="afterEffect">
                                  <p:stCondLst>
                                    <p:cond delay="500"/>
                                  </p:stCondLst>
                                  <p:childTnLst>
                                    <p:set>
                                      <p:cBhvr>
                                        <p:cTn id="177" dur="1" fill="hold">
                                          <p:stCondLst>
                                            <p:cond delay="0"/>
                                          </p:stCondLst>
                                        </p:cTn>
                                        <p:tgtEl>
                                          <p:spTgt spid="63"/>
                                        </p:tgtEl>
                                        <p:attrNameLst>
                                          <p:attrName>style.visibility</p:attrName>
                                        </p:attrNameLst>
                                      </p:cBhvr>
                                      <p:to>
                                        <p:strVal val="visible"/>
                                      </p:to>
                                    </p:set>
                                  </p:childTnLst>
                                </p:cTn>
                              </p:par>
                            </p:childTnLst>
                          </p:cTn>
                        </p:par>
                        <p:par>
                          <p:cTn id="178" fill="hold">
                            <p:stCondLst>
                              <p:cond delay="28000"/>
                            </p:stCondLst>
                            <p:childTnLst>
                              <p:par>
                                <p:cTn id="179" presetID="1" presetClass="entr" presetSubtype="0" fill="hold" nodeType="afterEffect">
                                  <p:stCondLst>
                                    <p:cond delay="500"/>
                                  </p:stCondLst>
                                  <p:childTnLst>
                                    <p:set>
                                      <p:cBhvr>
                                        <p:cTn id="180" dur="1" fill="hold">
                                          <p:stCondLst>
                                            <p:cond delay="0"/>
                                          </p:stCondLst>
                                        </p:cTn>
                                        <p:tgtEl>
                                          <p:spTgt spid="64"/>
                                        </p:tgtEl>
                                        <p:attrNameLst>
                                          <p:attrName>style.visibility</p:attrName>
                                        </p:attrNameLst>
                                      </p:cBhvr>
                                      <p:to>
                                        <p:strVal val="visible"/>
                                      </p:to>
                                    </p:set>
                                  </p:childTnLst>
                                </p:cTn>
                              </p:par>
                            </p:childTnLst>
                          </p:cTn>
                        </p:par>
                        <p:par>
                          <p:cTn id="181" fill="hold">
                            <p:stCondLst>
                              <p:cond delay="28500"/>
                            </p:stCondLst>
                            <p:childTnLst>
                              <p:par>
                                <p:cTn id="182" presetID="1" presetClass="entr" presetSubtype="0" fill="hold" nodeType="afterEffect">
                                  <p:stCondLst>
                                    <p:cond delay="500"/>
                                  </p:stCondLst>
                                  <p:childTnLst>
                                    <p:set>
                                      <p:cBhvr>
                                        <p:cTn id="183" dur="1" fill="hold">
                                          <p:stCondLst>
                                            <p:cond delay="0"/>
                                          </p:stCondLst>
                                        </p:cTn>
                                        <p:tgtEl>
                                          <p:spTgt spid="65"/>
                                        </p:tgtEl>
                                        <p:attrNameLst>
                                          <p:attrName>style.visibility</p:attrName>
                                        </p:attrNameLst>
                                      </p:cBhvr>
                                      <p:to>
                                        <p:strVal val="visible"/>
                                      </p:to>
                                    </p:set>
                                  </p:childTnLst>
                                </p:cTn>
                              </p:par>
                            </p:childTnLst>
                          </p:cTn>
                        </p:par>
                        <p:par>
                          <p:cTn id="184" fill="hold">
                            <p:stCondLst>
                              <p:cond delay="29000"/>
                            </p:stCondLst>
                            <p:childTnLst>
                              <p:par>
                                <p:cTn id="185" presetID="1" presetClass="entr" presetSubtype="0" fill="hold" nodeType="afterEffect">
                                  <p:stCondLst>
                                    <p:cond delay="500"/>
                                  </p:stCondLst>
                                  <p:childTnLst>
                                    <p:set>
                                      <p:cBhvr>
                                        <p:cTn id="186" dur="1" fill="hold">
                                          <p:stCondLst>
                                            <p:cond delay="0"/>
                                          </p:stCondLst>
                                        </p:cTn>
                                        <p:tgtEl>
                                          <p:spTgt spid="66"/>
                                        </p:tgtEl>
                                        <p:attrNameLst>
                                          <p:attrName>style.visibility</p:attrName>
                                        </p:attrNameLst>
                                      </p:cBhvr>
                                      <p:to>
                                        <p:strVal val="visible"/>
                                      </p:to>
                                    </p:set>
                                  </p:childTnLst>
                                </p:cTn>
                              </p:par>
                            </p:childTnLst>
                          </p:cTn>
                        </p:par>
                        <p:par>
                          <p:cTn id="187" fill="hold">
                            <p:stCondLst>
                              <p:cond delay="29500"/>
                            </p:stCondLst>
                            <p:childTnLst>
                              <p:par>
                                <p:cTn id="188" presetID="1" presetClass="entr" presetSubtype="0" fill="hold" nodeType="afterEffect">
                                  <p:stCondLst>
                                    <p:cond delay="500"/>
                                  </p:stCondLst>
                                  <p:childTnLst>
                                    <p:set>
                                      <p:cBhvr>
                                        <p:cTn id="189" dur="1" fill="hold">
                                          <p:stCondLst>
                                            <p:cond delay="0"/>
                                          </p:stCondLst>
                                        </p:cTn>
                                        <p:tgtEl>
                                          <p:spTgt spid="67"/>
                                        </p:tgtEl>
                                        <p:attrNameLst>
                                          <p:attrName>style.visibility</p:attrName>
                                        </p:attrNameLst>
                                      </p:cBhvr>
                                      <p:to>
                                        <p:strVal val="visible"/>
                                      </p:to>
                                    </p:set>
                                  </p:childTnLst>
                                </p:cTn>
                              </p:par>
                            </p:childTnLst>
                          </p:cTn>
                        </p:par>
                        <p:par>
                          <p:cTn id="190" fill="hold">
                            <p:stCondLst>
                              <p:cond delay="30000"/>
                            </p:stCondLst>
                            <p:childTnLst>
                              <p:par>
                                <p:cTn id="191" presetID="1" presetClass="entr" presetSubtype="0" fill="hold" nodeType="afterEffect">
                                  <p:stCondLst>
                                    <p:cond delay="500"/>
                                  </p:stCondLst>
                                  <p:childTnLst>
                                    <p:set>
                                      <p:cBhvr>
                                        <p:cTn id="192" dur="1" fill="hold">
                                          <p:stCondLst>
                                            <p:cond delay="0"/>
                                          </p:stCondLst>
                                        </p:cTn>
                                        <p:tgtEl>
                                          <p:spTgt spid="68"/>
                                        </p:tgtEl>
                                        <p:attrNameLst>
                                          <p:attrName>style.visibility</p:attrName>
                                        </p:attrNameLst>
                                      </p:cBhvr>
                                      <p:to>
                                        <p:strVal val="visible"/>
                                      </p:to>
                                    </p:set>
                                  </p:childTnLst>
                                </p:cTn>
                              </p:par>
                            </p:childTnLst>
                          </p:cTn>
                        </p:par>
                        <p:par>
                          <p:cTn id="193" fill="hold">
                            <p:stCondLst>
                              <p:cond delay="30500"/>
                            </p:stCondLst>
                            <p:childTnLst>
                              <p:par>
                                <p:cTn id="194" presetID="1" presetClass="entr" presetSubtype="0" fill="hold" nodeType="afterEffect">
                                  <p:stCondLst>
                                    <p:cond delay="500"/>
                                  </p:stCondLst>
                                  <p:childTnLst>
                                    <p:set>
                                      <p:cBhvr>
                                        <p:cTn id="195" dur="1" fill="hold">
                                          <p:stCondLst>
                                            <p:cond delay="0"/>
                                          </p:stCondLst>
                                        </p:cTn>
                                        <p:tgtEl>
                                          <p:spTgt spid="69"/>
                                        </p:tgtEl>
                                        <p:attrNameLst>
                                          <p:attrName>style.visibility</p:attrName>
                                        </p:attrNameLst>
                                      </p:cBhvr>
                                      <p:to>
                                        <p:strVal val="visible"/>
                                      </p:to>
                                    </p:set>
                                  </p:childTnLst>
                                </p:cTn>
                              </p:par>
                            </p:childTnLst>
                          </p:cTn>
                        </p:par>
                        <p:par>
                          <p:cTn id="196" fill="hold">
                            <p:stCondLst>
                              <p:cond delay="31000"/>
                            </p:stCondLst>
                            <p:childTnLst>
                              <p:par>
                                <p:cTn id="197" presetID="1" presetClass="entr" presetSubtype="0" fill="hold" nodeType="afterEffect">
                                  <p:stCondLst>
                                    <p:cond delay="500"/>
                                  </p:stCondLst>
                                  <p:childTnLst>
                                    <p:set>
                                      <p:cBhvr>
                                        <p:cTn id="198" dur="1" fill="hold">
                                          <p:stCondLst>
                                            <p:cond delay="0"/>
                                          </p:stCondLst>
                                        </p:cTn>
                                        <p:tgtEl>
                                          <p:spTgt spid="70"/>
                                        </p:tgtEl>
                                        <p:attrNameLst>
                                          <p:attrName>style.visibility</p:attrName>
                                        </p:attrNameLst>
                                      </p:cBhvr>
                                      <p:to>
                                        <p:strVal val="visible"/>
                                      </p:to>
                                    </p:set>
                                  </p:childTnLst>
                                </p:cTn>
                              </p:par>
                            </p:childTnLst>
                          </p:cTn>
                        </p:par>
                        <p:par>
                          <p:cTn id="199" fill="hold">
                            <p:stCondLst>
                              <p:cond delay="31500"/>
                            </p:stCondLst>
                            <p:childTnLst>
                              <p:par>
                                <p:cTn id="200" presetID="1" presetClass="entr" presetSubtype="0" fill="hold" nodeType="afterEffect">
                                  <p:stCondLst>
                                    <p:cond delay="500"/>
                                  </p:stCondLst>
                                  <p:childTnLst>
                                    <p:set>
                                      <p:cBhvr>
                                        <p:cTn id="201" dur="1" fill="hold">
                                          <p:stCondLst>
                                            <p:cond delay="0"/>
                                          </p:stCondLst>
                                        </p:cTn>
                                        <p:tgtEl>
                                          <p:spTgt spid="71"/>
                                        </p:tgtEl>
                                        <p:attrNameLst>
                                          <p:attrName>style.visibility</p:attrName>
                                        </p:attrNameLst>
                                      </p:cBhvr>
                                      <p:to>
                                        <p:strVal val="visible"/>
                                      </p:to>
                                    </p:set>
                                  </p:childTnLst>
                                </p:cTn>
                              </p:par>
                            </p:childTnLst>
                          </p:cTn>
                        </p:par>
                        <p:par>
                          <p:cTn id="202" fill="hold">
                            <p:stCondLst>
                              <p:cond delay="32000"/>
                            </p:stCondLst>
                            <p:childTnLst>
                              <p:par>
                                <p:cTn id="203" presetID="1" presetClass="entr" presetSubtype="0" fill="hold" nodeType="afterEffect">
                                  <p:stCondLst>
                                    <p:cond delay="500"/>
                                  </p:stCondLst>
                                  <p:childTnLst>
                                    <p:set>
                                      <p:cBhvr>
                                        <p:cTn id="204" dur="1" fill="hold">
                                          <p:stCondLst>
                                            <p:cond delay="0"/>
                                          </p:stCondLst>
                                        </p:cTn>
                                        <p:tgtEl>
                                          <p:spTgt spid="72"/>
                                        </p:tgtEl>
                                        <p:attrNameLst>
                                          <p:attrName>style.visibility</p:attrName>
                                        </p:attrNameLst>
                                      </p:cBhvr>
                                      <p:to>
                                        <p:strVal val="visible"/>
                                      </p:to>
                                    </p:set>
                                  </p:childTnLst>
                                </p:cTn>
                              </p:par>
                            </p:childTnLst>
                          </p:cTn>
                        </p:par>
                        <p:par>
                          <p:cTn id="205" fill="hold">
                            <p:stCondLst>
                              <p:cond delay="32500"/>
                            </p:stCondLst>
                            <p:childTnLst>
                              <p:par>
                                <p:cTn id="206" presetID="1" presetClass="entr" presetSubtype="0" fill="hold" nodeType="afterEffect">
                                  <p:stCondLst>
                                    <p:cond delay="500"/>
                                  </p:stCondLst>
                                  <p:childTnLst>
                                    <p:set>
                                      <p:cBhvr>
                                        <p:cTn id="207" dur="1" fill="hold">
                                          <p:stCondLst>
                                            <p:cond delay="0"/>
                                          </p:stCondLst>
                                        </p:cTn>
                                        <p:tgtEl>
                                          <p:spTgt spid="73"/>
                                        </p:tgtEl>
                                        <p:attrNameLst>
                                          <p:attrName>style.visibility</p:attrName>
                                        </p:attrNameLst>
                                      </p:cBhvr>
                                      <p:to>
                                        <p:strVal val="visible"/>
                                      </p:to>
                                    </p:set>
                                  </p:childTnLst>
                                </p:cTn>
                              </p:par>
                            </p:childTnLst>
                          </p:cTn>
                        </p:par>
                        <p:par>
                          <p:cTn id="208" fill="hold">
                            <p:stCondLst>
                              <p:cond delay="33000"/>
                            </p:stCondLst>
                            <p:childTnLst>
                              <p:par>
                                <p:cTn id="209" presetID="1" presetClass="entr" presetSubtype="0" fill="hold" nodeType="afterEffect">
                                  <p:stCondLst>
                                    <p:cond delay="500"/>
                                  </p:stCondLst>
                                  <p:childTnLst>
                                    <p:set>
                                      <p:cBhvr>
                                        <p:cTn id="210" dur="1" fill="hold">
                                          <p:stCondLst>
                                            <p:cond delay="0"/>
                                          </p:stCondLst>
                                        </p:cTn>
                                        <p:tgtEl>
                                          <p:spTgt spid="74"/>
                                        </p:tgtEl>
                                        <p:attrNameLst>
                                          <p:attrName>style.visibility</p:attrName>
                                        </p:attrNameLst>
                                      </p:cBhvr>
                                      <p:to>
                                        <p:strVal val="visible"/>
                                      </p:to>
                                    </p:set>
                                  </p:childTnLst>
                                </p:cTn>
                              </p:par>
                            </p:childTnLst>
                          </p:cTn>
                        </p:par>
                        <p:par>
                          <p:cTn id="211" fill="hold">
                            <p:stCondLst>
                              <p:cond delay="33500"/>
                            </p:stCondLst>
                            <p:childTnLst>
                              <p:par>
                                <p:cTn id="212" presetID="1" presetClass="entr" presetSubtype="0" fill="hold" nodeType="afterEffect">
                                  <p:stCondLst>
                                    <p:cond delay="500"/>
                                  </p:stCondLst>
                                  <p:childTnLst>
                                    <p:set>
                                      <p:cBhvr>
                                        <p:cTn id="213" dur="1" fill="hold">
                                          <p:stCondLst>
                                            <p:cond delay="0"/>
                                          </p:stCondLst>
                                        </p:cTn>
                                        <p:tgtEl>
                                          <p:spTgt spid="75"/>
                                        </p:tgtEl>
                                        <p:attrNameLst>
                                          <p:attrName>style.visibility</p:attrName>
                                        </p:attrNameLst>
                                      </p:cBhvr>
                                      <p:to>
                                        <p:strVal val="visible"/>
                                      </p:to>
                                    </p:set>
                                  </p:childTnLst>
                                </p:cTn>
                              </p:par>
                            </p:childTnLst>
                          </p:cTn>
                        </p:par>
                        <p:par>
                          <p:cTn id="214" fill="hold">
                            <p:stCondLst>
                              <p:cond delay="34000"/>
                            </p:stCondLst>
                            <p:childTnLst>
                              <p:par>
                                <p:cTn id="215" presetID="1" presetClass="entr" presetSubtype="0" fill="hold" nodeType="afterEffect">
                                  <p:stCondLst>
                                    <p:cond delay="500"/>
                                  </p:stCondLst>
                                  <p:childTnLst>
                                    <p:set>
                                      <p:cBhvr>
                                        <p:cTn id="216" dur="1" fill="hold">
                                          <p:stCondLst>
                                            <p:cond delay="0"/>
                                          </p:stCondLst>
                                        </p:cTn>
                                        <p:tgtEl>
                                          <p:spTgt spid="76"/>
                                        </p:tgtEl>
                                        <p:attrNameLst>
                                          <p:attrName>style.visibility</p:attrName>
                                        </p:attrNameLst>
                                      </p:cBhvr>
                                      <p:to>
                                        <p:strVal val="visible"/>
                                      </p:to>
                                    </p:set>
                                  </p:childTnLst>
                                </p:cTn>
                              </p:par>
                            </p:childTnLst>
                          </p:cTn>
                        </p:par>
                        <p:par>
                          <p:cTn id="217" fill="hold">
                            <p:stCondLst>
                              <p:cond delay="34500"/>
                            </p:stCondLst>
                            <p:childTnLst>
                              <p:par>
                                <p:cTn id="218" presetID="1" presetClass="entr" presetSubtype="0" fill="hold" nodeType="afterEffect">
                                  <p:stCondLst>
                                    <p:cond delay="500"/>
                                  </p:stCondLst>
                                  <p:childTnLst>
                                    <p:set>
                                      <p:cBhvr>
                                        <p:cTn id="219" dur="1" fill="hold">
                                          <p:stCondLst>
                                            <p:cond delay="0"/>
                                          </p:stCondLst>
                                        </p:cTn>
                                        <p:tgtEl>
                                          <p:spTgt spid="77"/>
                                        </p:tgtEl>
                                        <p:attrNameLst>
                                          <p:attrName>style.visibility</p:attrName>
                                        </p:attrNameLst>
                                      </p:cBhvr>
                                      <p:to>
                                        <p:strVal val="visible"/>
                                      </p:to>
                                    </p:set>
                                  </p:childTnLst>
                                </p:cTn>
                              </p:par>
                            </p:childTnLst>
                          </p:cTn>
                        </p:par>
                        <p:par>
                          <p:cTn id="220" fill="hold">
                            <p:stCondLst>
                              <p:cond delay="35000"/>
                            </p:stCondLst>
                            <p:childTnLst>
                              <p:par>
                                <p:cTn id="221" presetID="1" presetClass="entr" presetSubtype="0" fill="hold" nodeType="afterEffect">
                                  <p:stCondLst>
                                    <p:cond delay="500"/>
                                  </p:stCondLst>
                                  <p:childTnLst>
                                    <p:set>
                                      <p:cBhvr>
                                        <p:cTn id="222" dur="1" fill="hold">
                                          <p:stCondLst>
                                            <p:cond delay="0"/>
                                          </p:stCondLst>
                                        </p:cTn>
                                        <p:tgtEl>
                                          <p:spTgt spid="78"/>
                                        </p:tgtEl>
                                        <p:attrNameLst>
                                          <p:attrName>style.visibility</p:attrName>
                                        </p:attrNameLst>
                                      </p:cBhvr>
                                      <p:to>
                                        <p:strVal val="visible"/>
                                      </p:to>
                                    </p:set>
                                  </p:childTnLst>
                                </p:cTn>
                              </p:par>
                            </p:childTnLst>
                          </p:cTn>
                        </p:par>
                        <p:par>
                          <p:cTn id="223" fill="hold">
                            <p:stCondLst>
                              <p:cond delay="35500"/>
                            </p:stCondLst>
                            <p:childTnLst>
                              <p:par>
                                <p:cTn id="224" presetID="1" presetClass="entr" presetSubtype="0" fill="hold" nodeType="afterEffect">
                                  <p:stCondLst>
                                    <p:cond delay="500"/>
                                  </p:stCondLst>
                                  <p:childTnLst>
                                    <p:set>
                                      <p:cBhvr>
                                        <p:cTn id="225" dur="1" fill="hold">
                                          <p:stCondLst>
                                            <p:cond delay="0"/>
                                          </p:stCondLst>
                                        </p:cTn>
                                        <p:tgtEl>
                                          <p:spTgt spid="79"/>
                                        </p:tgtEl>
                                        <p:attrNameLst>
                                          <p:attrName>style.visibility</p:attrName>
                                        </p:attrNameLst>
                                      </p:cBhvr>
                                      <p:to>
                                        <p:strVal val="visible"/>
                                      </p:to>
                                    </p:set>
                                  </p:childTnLst>
                                </p:cTn>
                              </p:par>
                            </p:childTnLst>
                          </p:cTn>
                        </p:par>
                        <p:par>
                          <p:cTn id="226" fill="hold">
                            <p:stCondLst>
                              <p:cond delay="36000"/>
                            </p:stCondLst>
                            <p:childTnLst>
                              <p:par>
                                <p:cTn id="227" presetID="1" presetClass="entr" presetSubtype="0" fill="hold" nodeType="afterEffect">
                                  <p:stCondLst>
                                    <p:cond delay="500"/>
                                  </p:stCondLst>
                                  <p:childTnLst>
                                    <p:set>
                                      <p:cBhvr>
                                        <p:cTn id="228" dur="1" fill="hold">
                                          <p:stCondLst>
                                            <p:cond delay="0"/>
                                          </p:stCondLst>
                                        </p:cTn>
                                        <p:tgtEl>
                                          <p:spTgt spid="80"/>
                                        </p:tgtEl>
                                        <p:attrNameLst>
                                          <p:attrName>style.visibility</p:attrName>
                                        </p:attrNameLst>
                                      </p:cBhvr>
                                      <p:to>
                                        <p:strVal val="visible"/>
                                      </p:to>
                                    </p:set>
                                  </p:childTnLst>
                                </p:cTn>
                              </p:par>
                            </p:childTnLst>
                          </p:cTn>
                        </p:par>
                        <p:par>
                          <p:cTn id="229" fill="hold">
                            <p:stCondLst>
                              <p:cond delay="36500"/>
                            </p:stCondLst>
                            <p:childTnLst>
                              <p:par>
                                <p:cTn id="230" presetID="1" presetClass="entr" presetSubtype="0" fill="hold" nodeType="afterEffect">
                                  <p:stCondLst>
                                    <p:cond delay="500"/>
                                  </p:stCondLst>
                                  <p:childTnLst>
                                    <p:set>
                                      <p:cBhvr>
                                        <p:cTn id="231" dur="1" fill="hold">
                                          <p:stCondLst>
                                            <p:cond delay="0"/>
                                          </p:stCondLst>
                                        </p:cTn>
                                        <p:tgtEl>
                                          <p:spTgt spid="81"/>
                                        </p:tgtEl>
                                        <p:attrNameLst>
                                          <p:attrName>style.visibility</p:attrName>
                                        </p:attrNameLst>
                                      </p:cBhvr>
                                      <p:to>
                                        <p:strVal val="visible"/>
                                      </p:to>
                                    </p:set>
                                  </p:childTnLst>
                                </p:cTn>
                              </p:par>
                            </p:childTnLst>
                          </p:cTn>
                        </p:par>
                        <p:par>
                          <p:cTn id="232" fill="hold">
                            <p:stCondLst>
                              <p:cond delay="37000"/>
                            </p:stCondLst>
                            <p:childTnLst>
                              <p:par>
                                <p:cTn id="233" presetID="1" presetClass="entr" presetSubtype="0" fill="hold" nodeType="afterEffect">
                                  <p:stCondLst>
                                    <p:cond delay="500"/>
                                  </p:stCondLst>
                                  <p:childTnLst>
                                    <p:set>
                                      <p:cBhvr>
                                        <p:cTn id="234" dur="1" fill="hold">
                                          <p:stCondLst>
                                            <p:cond delay="0"/>
                                          </p:stCondLst>
                                        </p:cTn>
                                        <p:tgtEl>
                                          <p:spTgt spid="82"/>
                                        </p:tgtEl>
                                        <p:attrNameLst>
                                          <p:attrName>style.visibility</p:attrName>
                                        </p:attrNameLst>
                                      </p:cBhvr>
                                      <p:to>
                                        <p:strVal val="visible"/>
                                      </p:to>
                                    </p:set>
                                  </p:childTnLst>
                                </p:cTn>
                              </p:par>
                            </p:childTnLst>
                          </p:cTn>
                        </p:par>
                        <p:par>
                          <p:cTn id="235" fill="hold">
                            <p:stCondLst>
                              <p:cond delay="37500"/>
                            </p:stCondLst>
                            <p:childTnLst>
                              <p:par>
                                <p:cTn id="236" presetID="1" presetClass="entr" presetSubtype="0" fill="hold" nodeType="afterEffect">
                                  <p:stCondLst>
                                    <p:cond delay="500"/>
                                  </p:stCondLst>
                                  <p:childTnLst>
                                    <p:set>
                                      <p:cBhvr>
                                        <p:cTn id="237" dur="1" fill="hold">
                                          <p:stCondLst>
                                            <p:cond delay="0"/>
                                          </p:stCondLst>
                                        </p:cTn>
                                        <p:tgtEl>
                                          <p:spTgt spid="83"/>
                                        </p:tgtEl>
                                        <p:attrNameLst>
                                          <p:attrName>style.visibility</p:attrName>
                                        </p:attrNameLst>
                                      </p:cBhvr>
                                      <p:to>
                                        <p:strVal val="visible"/>
                                      </p:to>
                                    </p:set>
                                  </p:childTnLst>
                                </p:cTn>
                              </p:par>
                            </p:childTnLst>
                          </p:cTn>
                        </p:par>
                        <p:par>
                          <p:cTn id="238" fill="hold">
                            <p:stCondLst>
                              <p:cond delay="38000"/>
                            </p:stCondLst>
                            <p:childTnLst>
                              <p:par>
                                <p:cTn id="239" presetID="1" presetClass="entr" presetSubtype="0" fill="hold" nodeType="afterEffect">
                                  <p:stCondLst>
                                    <p:cond delay="500"/>
                                  </p:stCondLst>
                                  <p:childTnLst>
                                    <p:set>
                                      <p:cBhvr>
                                        <p:cTn id="240" dur="1" fill="hold">
                                          <p:stCondLst>
                                            <p:cond delay="0"/>
                                          </p:stCondLst>
                                        </p:cTn>
                                        <p:tgtEl>
                                          <p:spTgt spid="84"/>
                                        </p:tgtEl>
                                        <p:attrNameLst>
                                          <p:attrName>style.visibility</p:attrName>
                                        </p:attrNameLst>
                                      </p:cBhvr>
                                      <p:to>
                                        <p:strVal val="visible"/>
                                      </p:to>
                                    </p:set>
                                  </p:childTnLst>
                                </p:cTn>
                              </p:par>
                            </p:childTnLst>
                          </p:cTn>
                        </p:par>
                        <p:par>
                          <p:cTn id="241" fill="hold">
                            <p:stCondLst>
                              <p:cond delay="38500"/>
                            </p:stCondLst>
                            <p:childTnLst>
                              <p:par>
                                <p:cTn id="242" presetID="1" presetClass="entr" presetSubtype="0" fill="hold" nodeType="afterEffect">
                                  <p:stCondLst>
                                    <p:cond delay="500"/>
                                  </p:stCondLst>
                                  <p:childTnLst>
                                    <p:set>
                                      <p:cBhvr>
                                        <p:cTn id="243" dur="1" fill="hold">
                                          <p:stCondLst>
                                            <p:cond delay="0"/>
                                          </p:stCondLst>
                                        </p:cTn>
                                        <p:tgtEl>
                                          <p:spTgt spid="85"/>
                                        </p:tgtEl>
                                        <p:attrNameLst>
                                          <p:attrName>style.visibility</p:attrName>
                                        </p:attrNameLst>
                                      </p:cBhvr>
                                      <p:to>
                                        <p:strVal val="visible"/>
                                      </p:to>
                                    </p:set>
                                  </p:childTnLst>
                                </p:cTn>
                              </p:par>
                            </p:childTnLst>
                          </p:cTn>
                        </p:par>
                        <p:par>
                          <p:cTn id="244" fill="hold">
                            <p:stCondLst>
                              <p:cond delay="39000"/>
                            </p:stCondLst>
                            <p:childTnLst>
                              <p:par>
                                <p:cTn id="245" presetID="1" presetClass="entr" presetSubtype="0" fill="hold" nodeType="afterEffect">
                                  <p:stCondLst>
                                    <p:cond delay="500"/>
                                  </p:stCondLst>
                                  <p:childTnLst>
                                    <p:set>
                                      <p:cBhvr>
                                        <p:cTn id="246" dur="1" fill="hold">
                                          <p:stCondLst>
                                            <p:cond delay="0"/>
                                          </p:stCondLst>
                                        </p:cTn>
                                        <p:tgtEl>
                                          <p:spTgt spid="86"/>
                                        </p:tgtEl>
                                        <p:attrNameLst>
                                          <p:attrName>style.visibility</p:attrName>
                                        </p:attrNameLst>
                                      </p:cBhvr>
                                      <p:to>
                                        <p:strVal val="visible"/>
                                      </p:to>
                                    </p:set>
                                  </p:childTnLst>
                                </p:cTn>
                              </p:par>
                            </p:childTnLst>
                          </p:cTn>
                        </p:par>
                        <p:par>
                          <p:cTn id="247" fill="hold">
                            <p:stCondLst>
                              <p:cond delay="39500"/>
                            </p:stCondLst>
                            <p:childTnLst>
                              <p:par>
                                <p:cTn id="248" presetID="1" presetClass="entr" presetSubtype="0" fill="hold" nodeType="afterEffect">
                                  <p:stCondLst>
                                    <p:cond delay="500"/>
                                  </p:stCondLst>
                                  <p:childTnLst>
                                    <p:set>
                                      <p:cBhvr>
                                        <p:cTn id="249" dur="1" fill="hold">
                                          <p:stCondLst>
                                            <p:cond delay="0"/>
                                          </p:stCondLst>
                                        </p:cTn>
                                        <p:tgtEl>
                                          <p:spTgt spid="87"/>
                                        </p:tgtEl>
                                        <p:attrNameLst>
                                          <p:attrName>style.visibility</p:attrName>
                                        </p:attrNameLst>
                                      </p:cBhvr>
                                      <p:to>
                                        <p:strVal val="visible"/>
                                      </p:to>
                                    </p:set>
                                  </p:childTnLst>
                                </p:cTn>
                              </p:par>
                            </p:childTnLst>
                          </p:cTn>
                        </p:par>
                        <p:par>
                          <p:cTn id="250" fill="hold">
                            <p:stCondLst>
                              <p:cond delay="40000"/>
                            </p:stCondLst>
                            <p:childTnLst>
                              <p:par>
                                <p:cTn id="251" presetID="1" presetClass="entr" presetSubtype="0" fill="hold" nodeType="afterEffect">
                                  <p:stCondLst>
                                    <p:cond delay="500"/>
                                  </p:stCondLst>
                                  <p:childTnLst>
                                    <p:set>
                                      <p:cBhvr>
                                        <p:cTn id="252" dur="1" fill="hold">
                                          <p:stCondLst>
                                            <p:cond delay="0"/>
                                          </p:stCondLst>
                                        </p:cTn>
                                        <p:tgtEl>
                                          <p:spTgt spid="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8" name="Picture 8" descr="rotte_Catania_Genova-AB">
            <a:extLst>
              <a:ext uri="{FF2B5EF4-FFF2-40B4-BE49-F238E27FC236}">
                <a16:creationId xmlns="" xmlns:a16="http://schemas.microsoft.com/office/drawing/2014/main" id="{A07BC9E1-54BC-431E-8252-A6C0310006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3627" y="1096903"/>
            <a:ext cx="4734605" cy="420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3">
            <a:extLst>
              <a:ext uri="{FF2B5EF4-FFF2-40B4-BE49-F238E27FC236}">
                <a16:creationId xmlns="" xmlns:a16="http://schemas.microsoft.com/office/drawing/2014/main" id="{81ACBAA7-176C-4066-B023-F1E1EEAFD5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19" y="102102"/>
            <a:ext cx="3276600" cy="264336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2" name="Picture 2">
            <a:extLst>
              <a:ext uri="{FF2B5EF4-FFF2-40B4-BE49-F238E27FC236}">
                <a16:creationId xmlns="" xmlns:a16="http://schemas.microsoft.com/office/drawing/2014/main" id="{D3C805E3-4840-432E-9020-9FA87EEEBC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85" y="2569028"/>
            <a:ext cx="3504408" cy="305457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 name="CasellaDiTesto 2">
            <a:extLst>
              <a:ext uri="{FF2B5EF4-FFF2-40B4-BE49-F238E27FC236}">
                <a16:creationId xmlns="" xmlns:a16="http://schemas.microsoft.com/office/drawing/2014/main" id="{AD9AF951-6CE3-4B51-945E-4CEEC59FA72F}"/>
              </a:ext>
            </a:extLst>
          </p:cNvPr>
          <p:cNvSpPr txBox="1"/>
          <p:nvPr/>
        </p:nvSpPr>
        <p:spPr>
          <a:xfrm>
            <a:off x="4268697" y="102102"/>
            <a:ext cx="4705441" cy="830997"/>
          </a:xfrm>
          <a:prstGeom prst="rect">
            <a:avLst/>
          </a:prstGeom>
          <a:noFill/>
        </p:spPr>
        <p:txBody>
          <a:bodyPr wrap="square">
            <a:spAutoFit/>
          </a:bodyPr>
          <a:lstStyle>
            <a:lvl1pPr defTabSz="457200">
              <a:defRPr>
                <a:solidFill>
                  <a:schemeClr val="tx1"/>
                </a:solidFill>
                <a:latin typeface="Arial" panose="020B0604020202020204" pitchFamily="34" charset="0"/>
              </a:defRPr>
            </a:lvl1pPr>
            <a:lvl2pPr marL="742950" indent="-285750" defTabSz="457200">
              <a:defRPr>
                <a:solidFill>
                  <a:schemeClr val="tx1"/>
                </a:solidFill>
                <a:latin typeface="Arial" panose="020B0604020202020204" pitchFamily="34" charset="0"/>
              </a:defRPr>
            </a:lvl2pPr>
            <a:lvl3pPr marL="1143000" indent="-228600" defTabSz="457200">
              <a:defRPr>
                <a:solidFill>
                  <a:schemeClr val="tx1"/>
                </a:solidFill>
                <a:latin typeface="Arial" panose="020B0604020202020204" pitchFamily="34" charset="0"/>
              </a:defRPr>
            </a:lvl3pPr>
            <a:lvl4pPr marL="1600200" indent="-228600" defTabSz="457200">
              <a:defRPr>
                <a:solidFill>
                  <a:schemeClr val="tx1"/>
                </a:solidFill>
                <a:latin typeface="Arial" panose="020B0604020202020204" pitchFamily="34" charset="0"/>
              </a:defRPr>
            </a:lvl4pPr>
            <a:lvl5pPr marL="2057400" indent="-228600" defTabSz="457200">
              <a:defRPr>
                <a:solidFill>
                  <a:schemeClr val="tx1"/>
                </a:solidFill>
                <a:latin typeface="Arial" panose="020B0604020202020204" pitchFamily="34" charset="0"/>
              </a:defRPr>
            </a:lvl5pPr>
            <a:lvl6pPr marL="2514600" indent="-228600" defTabSz="457200" fontAlgn="base">
              <a:spcBef>
                <a:spcPct val="0"/>
              </a:spcBef>
              <a:spcAft>
                <a:spcPct val="0"/>
              </a:spcAft>
              <a:defRPr>
                <a:solidFill>
                  <a:schemeClr val="tx1"/>
                </a:solidFill>
                <a:latin typeface="Arial" panose="020B0604020202020204" pitchFamily="34" charset="0"/>
              </a:defRPr>
            </a:lvl6pPr>
            <a:lvl7pPr marL="2971800" indent="-228600" defTabSz="457200" fontAlgn="base">
              <a:spcBef>
                <a:spcPct val="0"/>
              </a:spcBef>
              <a:spcAft>
                <a:spcPct val="0"/>
              </a:spcAft>
              <a:defRPr>
                <a:solidFill>
                  <a:schemeClr val="tx1"/>
                </a:solidFill>
                <a:latin typeface="Arial" panose="020B0604020202020204" pitchFamily="34" charset="0"/>
              </a:defRPr>
            </a:lvl7pPr>
            <a:lvl8pPr marL="3429000" indent="-228600" defTabSz="457200" fontAlgn="base">
              <a:spcBef>
                <a:spcPct val="0"/>
              </a:spcBef>
              <a:spcAft>
                <a:spcPct val="0"/>
              </a:spcAft>
              <a:defRPr>
                <a:solidFill>
                  <a:schemeClr val="tx1"/>
                </a:solidFill>
                <a:latin typeface="Arial" panose="020B0604020202020204" pitchFamily="34" charset="0"/>
              </a:defRPr>
            </a:lvl8pPr>
            <a:lvl9pPr marL="3886200" indent="-228600" defTabSz="457200" fontAlgn="base">
              <a:spcBef>
                <a:spcPct val="0"/>
              </a:spcBef>
              <a:spcAft>
                <a:spcPct val="0"/>
              </a:spcAft>
              <a:defRPr>
                <a:solidFill>
                  <a:schemeClr val="tx1"/>
                </a:solidFill>
                <a:latin typeface="Arial" panose="020B0604020202020204" pitchFamily="34" charset="0"/>
              </a:defRPr>
            </a:lvl9pPr>
          </a:lstStyle>
          <a:p>
            <a:pPr algn="ctr"/>
            <a:r>
              <a:rPr lang="it-IT" altLang="en-US" sz="2400" b="1" dirty="0">
                <a:latin typeface="Calibri" panose="020F0502020204030204" pitchFamily="34" charset="0"/>
                <a:ea typeface="MS PGothic" panose="020B0600070205080204" pitchFamily="34" charset="-128"/>
              </a:rPr>
              <a:t>17-18 </a:t>
            </a:r>
            <a:r>
              <a:rPr lang="it-IT" altLang="en-US" sz="2400" b="1" dirty="0" err="1">
                <a:latin typeface="Calibri" panose="020F0502020204030204" pitchFamily="34" charset="0"/>
                <a:ea typeface="MS PGothic" panose="020B0600070205080204" pitchFamily="34" charset="-128"/>
              </a:rPr>
              <a:t>December</a:t>
            </a:r>
            <a:r>
              <a:rPr lang="it-IT" altLang="en-US" sz="2400" b="1" dirty="0">
                <a:latin typeface="Calibri" panose="020F0502020204030204" pitchFamily="34" charset="0"/>
                <a:ea typeface="MS PGothic" panose="020B0600070205080204" pitchFamily="34" charset="-128"/>
              </a:rPr>
              <a:t> </a:t>
            </a:r>
            <a:r>
              <a:rPr lang="it-IT" altLang="en-US" sz="2400" b="1" dirty="0" smtClean="0">
                <a:latin typeface="Calibri" panose="020F0502020204030204" pitchFamily="34" charset="0"/>
                <a:ea typeface="MS PGothic" panose="020B0600070205080204" pitchFamily="34" charset="-128"/>
              </a:rPr>
              <a:t>2011: </a:t>
            </a:r>
            <a:r>
              <a:rPr lang="it-IT" altLang="en-US" sz="2400" b="1" dirty="0" err="1" smtClean="0">
                <a:latin typeface="Calibri" panose="020F0502020204030204" pitchFamily="34" charset="0"/>
                <a:ea typeface="MS PGothic" panose="020B0600070205080204" pitchFamily="34" charset="-128"/>
              </a:rPr>
              <a:t>simulation</a:t>
            </a:r>
            <a:r>
              <a:rPr lang="it-IT" altLang="en-US" sz="2400" b="1" dirty="0" smtClean="0">
                <a:latin typeface="Calibri" panose="020F0502020204030204" pitchFamily="34" charset="0"/>
                <a:ea typeface="MS PGothic" panose="020B0600070205080204" pitchFamily="34" charset="-128"/>
              </a:rPr>
              <a:t> </a:t>
            </a:r>
            <a:r>
              <a:rPr lang="it-IT" altLang="en-US" sz="2400" b="1" dirty="0" smtClean="0">
                <a:latin typeface="Calibri" panose="020F0502020204030204" pitchFamily="34" charset="0"/>
                <a:ea typeface="MS PGothic" panose="020B0600070205080204" pitchFamily="34" charset="-128"/>
              </a:rPr>
              <a:t>of </a:t>
            </a:r>
            <a:r>
              <a:rPr lang="it-IT" altLang="en-US" sz="2400" b="1" dirty="0" err="1" smtClean="0">
                <a:latin typeface="Calibri" panose="020F0502020204030204" pitchFamily="34" charset="0"/>
                <a:ea typeface="MS PGothic" panose="020B0600070205080204" pitchFamily="34" charset="-128"/>
              </a:rPr>
              <a:t>navigation</a:t>
            </a:r>
            <a:r>
              <a:rPr lang="it-IT" altLang="en-US" sz="2400" b="1" dirty="0" smtClean="0">
                <a:latin typeface="Calibri" panose="020F0502020204030204" pitchFamily="34" charset="0"/>
                <a:ea typeface="MS PGothic" panose="020B0600070205080204" pitchFamily="34" charset="-128"/>
              </a:rPr>
              <a:t> </a:t>
            </a:r>
            <a:r>
              <a:rPr lang="it-IT" altLang="en-US" sz="2400" b="1" dirty="0" err="1" smtClean="0">
                <a:latin typeface="Calibri" panose="020F0502020204030204" pitchFamily="34" charset="0"/>
                <a:ea typeface="MS PGothic" panose="020B0600070205080204" pitchFamily="34" charset="-128"/>
              </a:rPr>
              <a:t>conditions</a:t>
            </a:r>
            <a:endParaRPr lang="it-IT" altLang="en-US" sz="2400" b="1" dirty="0">
              <a:latin typeface="Calibri" panose="020F0502020204030204" pitchFamily="34" charset="0"/>
              <a:ea typeface="MS PGothic" panose="020B0600070205080204" pitchFamily="34" charset="-128"/>
            </a:endParaRPr>
          </a:p>
        </p:txBody>
      </p:sp>
      <p:pic>
        <p:nvPicPr>
          <p:cNvPr id="10250" name="Immagine 4" descr="simbolo.jpg">
            <a:extLst>
              <a:ext uri="{FF2B5EF4-FFF2-40B4-BE49-F238E27FC236}">
                <a16:creationId xmlns="" xmlns:a16="http://schemas.microsoft.com/office/drawing/2014/main" id="{7E59D28C-8362-4D27-95A4-9F57CC19C2F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898809" y="324870"/>
            <a:ext cx="3698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a:extLst>
              <a:ext uri="{FF2B5EF4-FFF2-40B4-BE49-F238E27FC236}">
                <a16:creationId xmlns="" xmlns:a16="http://schemas.microsoft.com/office/drawing/2014/main" id="{5500C7D3-8CAD-4DF3-8AA1-C37333EF7E5F}"/>
              </a:ext>
            </a:extLst>
          </p:cNvPr>
          <p:cNvSpPr/>
          <p:nvPr/>
        </p:nvSpPr>
        <p:spPr>
          <a:xfrm>
            <a:off x="849084" y="5411765"/>
            <a:ext cx="7975601" cy="1477328"/>
          </a:xfrm>
          <a:prstGeom prst="rect">
            <a:avLst/>
          </a:prstGeom>
        </p:spPr>
        <p:txBody>
          <a:bodyPr wrap="square">
            <a:spAutoFit/>
          </a:bodyPr>
          <a:lstStyle/>
          <a:p>
            <a:r>
              <a:rPr lang="en-US" dirty="0">
                <a:solidFill>
                  <a:srgbClr val="333333"/>
                </a:solidFill>
                <a:latin typeface="Helvetica Neue"/>
              </a:rPr>
              <a:t>"Dollars! Dollars, sir. All their rotten chests got burst open. Blamed money skipping all over the place, and they are tumbling after it head over heels -- tearing and biting like anything. A regular little hell in there.“</a:t>
            </a:r>
          </a:p>
          <a:p>
            <a:r>
              <a:rPr lang="it-IT" dirty="0">
                <a:solidFill>
                  <a:srgbClr val="222222"/>
                </a:solidFill>
                <a:latin typeface="Arial" panose="020B0604020202020204" pitchFamily="34" charset="0"/>
              </a:rPr>
              <a:t>J</a:t>
            </a:r>
            <a:r>
              <a:rPr lang="en-US" dirty="0" err="1">
                <a:solidFill>
                  <a:srgbClr val="222222"/>
                </a:solidFill>
                <a:latin typeface="Arial" panose="020B0604020202020204" pitchFamily="34" charset="0"/>
              </a:rPr>
              <a:t>oseph</a:t>
            </a:r>
            <a:r>
              <a:rPr lang="en-US" dirty="0">
                <a:solidFill>
                  <a:srgbClr val="222222"/>
                </a:solidFill>
                <a:latin typeface="Arial" panose="020B0604020202020204" pitchFamily="34" charset="0"/>
              </a:rPr>
              <a:t> Conrad, </a:t>
            </a:r>
            <a:r>
              <a:rPr lang="en-US" i="1" dirty="0">
                <a:solidFill>
                  <a:srgbClr val="222222"/>
                </a:solidFill>
                <a:latin typeface="Arial" panose="020B0604020202020204" pitchFamily="34" charset="0"/>
              </a:rPr>
              <a:t>Typhoon</a:t>
            </a:r>
            <a:endParaRPr lang="en-US" i="1" dirty="0"/>
          </a:p>
          <a:p>
            <a:endParaRPr lang="en-US" dirty="0"/>
          </a:p>
        </p:txBody>
      </p:sp>
    </p:spTree>
    <p:extLst>
      <p:ext uri="{BB962C8B-B14F-4D97-AF65-F5344CB8AC3E}">
        <p14:creationId xmlns:p14="http://schemas.microsoft.com/office/powerpoint/2010/main" val="2813402152"/>
      </p:ext>
    </p:extLst>
  </p:cSld>
  <p:clrMapOvr>
    <a:masterClrMapping/>
  </p:clrMapOvr>
  <p:transition xmlns:p14="http://schemas.microsoft.com/office/powerpoint/2010/main" spd="med"/>
  <p:timing>
    <p:tnLst>
      <p:par>
        <p:cTn xmlns:p14="http://schemas.microsoft.com/office/powerpoint/2010/mai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1821</TotalTime>
  <Words>1412</Words>
  <Application>Microsoft Macintosh PowerPoint</Application>
  <PresentationFormat>Presentazione su schermo (4:3)</PresentationFormat>
  <Paragraphs>196</Paragraphs>
  <Slides>31</Slides>
  <Notes>5</Notes>
  <HiddenSlides>7</HiddenSlides>
  <MMClips>0</MMClips>
  <ScaleCrop>false</ScaleCrop>
  <HeadingPairs>
    <vt:vector size="4" baseType="variant">
      <vt:variant>
        <vt:lpstr>Tema</vt:lpstr>
      </vt:variant>
      <vt:variant>
        <vt:i4>1</vt:i4>
      </vt:variant>
      <vt:variant>
        <vt:lpstr>Titoli diapositive</vt:lpstr>
      </vt:variant>
      <vt:variant>
        <vt:i4>31</vt:i4>
      </vt:variant>
    </vt:vector>
  </HeadingPairs>
  <TitlesOfParts>
    <vt:vector size="32" baseType="lpstr">
      <vt:lpstr>Tema di Office</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Altimeter coverage</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SICOMAR plus</vt:lpstr>
      <vt:lpstr>Presentazione di PowerPoint</vt:lpstr>
      <vt:lpstr>Presentazione di PowerPoint</vt:lpstr>
      <vt:lpstr>Presentazione di PowerPoint</vt:lpstr>
      <vt:lpstr>Presentazione di PowerPoint</vt:lpstr>
    </vt:vector>
  </TitlesOfParts>
  <Company>Consorzio LaMMA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Carlo Brandini</dc:creator>
  <cp:lastModifiedBy>Carlo Brandini</cp:lastModifiedBy>
  <cp:revision>55</cp:revision>
  <dcterms:created xsi:type="dcterms:W3CDTF">2017-06-27T09:17:07Z</dcterms:created>
  <dcterms:modified xsi:type="dcterms:W3CDTF">2017-09-26T05:54:06Z</dcterms:modified>
</cp:coreProperties>
</file>