
<file path=[Content_Types].xml><?xml version="1.0" encoding="utf-8"?>
<Types xmlns="http://schemas.openxmlformats.org/package/2006/content-types">
  <Default Extension="xml" ContentType="application/xml"/>
  <Default Extension="MOV" ContentType="video/unknown"/>
  <Default Extension="jpg" ContentType="image/jpeg"/>
  <Default Extension="jpeg" ContentType="image/jpeg"/>
  <Default Extension="rels" ContentType="application/vnd.openxmlformats-package.relationships+xml"/>
  <Default Extension="gif" ContentType="image/gif"/>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6"/>
  </p:notesMasterIdLst>
  <p:sldIdLst>
    <p:sldId id="310" r:id="rId2"/>
    <p:sldId id="383" r:id="rId3"/>
    <p:sldId id="376" r:id="rId4"/>
    <p:sldId id="377" r:id="rId5"/>
    <p:sldId id="311" r:id="rId6"/>
    <p:sldId id="338" r:id="rId7"/>
    <p:sldId id="350" r:id="rId8"/>
    <p:sldId id="351" r:id="rId9"/>
    <p:sldId id="316" r:id="rId10"/>
    <p:sldId id="319" r:id="rId11"/>
    <p:sldId id="323" r:id="rId12"/>
    <p:sldId id="325" r:id="rId13"/>
    <p:sldId id="378" r:id="rId14"/>
    <p:sldId id="379" r:id="rId15"/>
    <p:sldId id="384" r:id="rId16"/>
    <p:sldId id="380" r:id="rId17"/>
    <p:sldId id="375" r:id="rId18"/>
    <p:sldId id="355" r:id="rId19"/>
    <p:sldId id="385" r:id="rId20"/>
    <p:sldId id="387" r:id="rId21"/>
    <p:sldId id="386" r:id="rId22"/>
    <p:sldId id="388" r:id="rId23"/>
    <p:sldId id="389" r:id="rId24"/>
    <p:sldId id="390" r:id="rId25"/>
  </p:sldIdLst>
  <p:sldSz cx="9144000" cy="6858000" type="screen4x3"/>
  <p:notesSz cx="6858000" cy="9144000"/>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72" d="100"/>
          <a:sy n="72" d="100"/>
        </p:scale>
        <p:origin x="-576"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notesMaster" Target="notesMasters/notesMaster1.xml"/><Relationship Id="rId27" Type="http://schemas.openxmlformats.org/officeDocument/2006/relationships/printerSettings" Target="printerSettings/printerSettings1.bin"/><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8B1BEF-59E2-934B-99D8-B51BE44CB8EB}" type="datetimeFigureOut">
              <a:rPr lang="it-IT" smtClean="0"/>
              <a:t>24/09/17</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B6ACB1-A332-4747-A192-1002228B67E1}" type="slidenum">
              <a:rPr lang="it-IT" smtClean="0"/>
              <a:t>‹n.›</a:t>
            </a:fld>
            <a:endParaRPr lang="it-IT"/>
          </a:p>
        </p:txBody>
      </p:sp>
    </p:spTree>
    <p:extLst>
      <p:ext uri="{BB962C8B-B14F-4D97-AF65-F5344CB8AC3E}">
        <p14:creationId xmlns:p14="http://schemas.microsoft.com/office/powerpoint/2010/main" val="381567463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egnaposto immagine diapositiva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it-IT" dirty="0"/>
          </a:p>
        </p:txBody>
      </p:sp>
      <p:sp>
        <p:nvSpPr>
          <p:cNvPr id="4" name="Segnaposto numero diapositiva 3"/>
          <p:cNvSpPr>
            <a:spLocks noGrp="1"/>
          </p:cNvSpPr>
          <p:nvPr>
            <p:ph type="sldNum" sz="quarter" idx="5"/>
          </p:nvPr>
        </p:nvSpPr>
        <p:spPr/>
        <p:txBody>
          <a:bodyPr/>
          <a:lstStyle/>
          <a:p>
            <a:pPr>
              <a:defRPr/>
            </a:pPr>
            <a:fld id="{590D0ED1-076D-44A6-875C-DB9F57CEF167}" type="slidenum">
              <a:rPr lang="it-IT" smtClean="0"/>
              <a:pPr>
                <a:defRPr/>
              </a:pPr>
              <a:t>1</a:t>
            </a:fld>
            <a:endParaRPr lang="it-IT"/>
          </a:p>
        </p:txBody>
      </p:sp>
    </p:spTree>
    <p:extLst>
      <p:ext uri="{BB962C8B-B14F-4D97-AF65-F5344CB8AC3E}">
        <p14:creationId xmlns:p14="http://schemas.microsoft.com/office/powerpoint/2010/main" val="9166373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dirty="0"/>
          </a:p>
        </p:txBody>
      </p:sp>
      <p:sp>
        <p:nvSpPr>
          <p:cNvPr id="4" name="Segnaposto numero diapositiva 3"/>
          <p:cNvSpPr txBox="1">
            <a:spLocks noGrp="1"/>
          </p:cNvSpPr>
          <p:nvPr/>
        </p:nvSpPr>
        <p:spPr>
          <a:xfrm>
            <a:off x="4020547" y="9721494"/>
            <a:ext cx="3077085" cy="511485"/>
          </a:xfrm>
          <a:prstGeom prst="rect">
            <a:avLst/>
          </a:prstGeom>
          <a:noFill/>
        </p:spPr>
        <p:txBody>
          <a:bodyPr lIns="99035" tIns="49517" rIns="99035" bIns="49517" anchor="b"/>
          <a:lstStyle/>
          <a:p>
            <a:pPr algn="r" fontAlgn="auto">
              <a:spcBef>
                <a:spcPts val="0"/>
              </a:spcBef>
              <a:spcAft>
                <a:spcPts val="0"/>
              </a:spcAft>
              <a:defRPr/>
            </a:pPr>
            <a:fld id="{BE29BDC1-B2B1-4A79-A65D-80C8385650D6}" type="slidenum">
              <a:rPr lang="it-IT" sz="1300">
                <a:latin typeface="+mn-lt"/>
              </a:rPr>
              <a:pPr algn="r" fontAlgn="auto">
                <a:spcBef>
                  <a:spcPts val="0"/>
                </a:spcBef>
                <a:spcAft>
                  <a:spcPts val="0"/>
                </a:spcAft>
                <a:defRPr/>
              </a:pPr>
              <a:t>12</a:t>
            </a:fld>
            <a:endParaRPr lang="it-IT" sz="1300">
              <a:latin typeface="+mn-lt"/>
            </a:endParaRPr>
          </a:p>
        </p:txBody>
      </p:sp>
    </p:spTree>
    <p:extLst>
      <p:ext uri="{BB962C8B-B14F-4D97-AF65-F5344CB8AC3E}">
        <p14:creationId xmlns:p14="http://schemas.microsoft.com/office/powerpoint/2010/main" val="17488118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dirty="0"/>
          </a:p>
        </p:txBody>
      </p:sp>
      <p:sp>
        <p:nvSpPr>
          <p:cNvPr id="4" name="Segnaposto numero diapositiva 3"/>
          <p:cNvSpPr txBox="1">
            <a:spLocks noGrp="1"/>
          </p:cNvSpPr>
          <p:nvPr/>
        </p:nvSpPr>
        <p:spPr>
          <a:xfrm>
            <a:off x="4020547" y="9721494"/>
            <a:ext cx="3077085" cy="511485"/>
          </a:xfrm>
          <a:prstGeom prst="rect">
            <a:avLst/>
          </a:prstGeom>
          <a:noFill/>
        </p:spPr>
        <p:txBody>
          <a:bodyPr lIns="99035" tIns="49517" rIns="99035" bIns="49517" anchor="b"/>
          <a:lstStyle/>
          <a:p>
            <a:pPr algn="r" fontAlgn="auto">
              <a:spcBef>
                <a:spcPts val="0"/>
              </a:spcBef>
              <a:spcAft>
                <a:spcPts val="0"/>
              </a:spcAft>
              <a:defRPr/>
            </a:pPr>
            <a:fld id="{BE29BDC1-B2B1-4A79-A65D-80C8385650D6}" type="slidenum">
              <a:rPr lang="it-IT" sz="1300">
                <a:latin typeface="+mn-lt"/>
              </a:rPr>
              <a:pPr algn="r" fontAlgn="auto">
                <a:spcBef>
                  <a:spcPts val="0"/>
                </a:spcBef>
                <a:spcAft>
                  <a:spcPts val="0"/>
                </a:spcAft>
                <a:defRPr/>
              </a:pPr>
              <a:t>18</a:t>
            </a:fld>
            <a:endParaRPr lang="it-IT" sz="1300">
              <a:latin typeface="+mn-lt"/>
            </a:endParaRPr>
          </a:p>
        </p:txBody>
      </p:sp>
    </p:spTree>
    <p:extLst>
      <p:ext uri="{BB962C8B-B14F-4D97-AF65-F5344CB8AC3E}">
        <p14:creationId xmlns:p14="http://schemas.microsoft.com/office/powerpoint/2010/main" val="5749490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Placeholder 2"/>
          <p:cNvSpPr>
            <a:spLocks noGrp="1" noRot="1" noChangeAspect="1" noChangeArrowheads="1" noTextEdit="1"/>
          </p:cNvSpPr>
          <p:nvPr>
            <p:ph type="sldImg"/>
          </p:nvPr>
        </p:nvSpPr>
        <p:spPr>
          <a:ln/>
        </p:spPr>
      </p:sp>
      <p:sp>
        <p:nvSpPr>
          <p:cNvPr id="21506" name="Placeholder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Placeholder 2"/>
          <p:cNvSpPr>
            <a:spLocks noGrp="1" noRot="1" noChangeAspect="1" noChangeArrowheads="1" noTextEdit="1"/>
          </p:cNvSpPr>
          <p:nvPr>
            <p:ph type="sldImg"/>
          </p:nvPr>
        </p:nvSpPr>
        <p:spPr>
          <a:ln/>
        </p:spPr>
      </p:sp>
      <p:sp>
        <p:nvSpPr>
          <p:cNvPr id="23554" name="Placeholder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Placeholder 2"/>
          <p:cNvSpPr>
            <a:spLocks noGrp="1" noRot="1" noChangeAspect="1" noChangeArrowheads="1" noTextEdit="1"/>
          </p:cNvSpPr>
          <p:nvPr>
            <p:ph type="sldImg"/>
          </p:nvPr>
        </p:nvSpPr>
        <p:spPr>
          <a:ln/>
        </p:spPr>
      </p:sp>
      <p:sp>
        <p:nvSpPr>
          <p:cNvPr id="25602" name="Placeholder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Placeholder 2"/>
          <p:cNvSpPr>
            <a:spLocks noGrp="1" noRot="1" noChangeAspect="1" noChangeArrowheads="1" noTextEdit="1"/>
          </p:cNvSpPr>
          <p:nvPr>
            <p:ph type="sldImg"/>
          </p:nvPr>
        </p:nvSpPr>
        <p:spPr>
          <a:ln/>
        </p:spPr>
      </p:sp>
      <p:sp>
        <p:nvSpPr>
          <p:cNvPr id="27650" name="Placeholder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Placeholder 2"/>
          <p:cNvSpPr>
            <a:spLocks noGrp="1" noRot="1" noChangeAspect="1" noChangeArrowheads="1" noTextEdit="1"/>
          </p:cNvSpPr>
          <p:nvPr>
            <p:ph type="sldImg"/>
          </p:nvPr>
        </p:nvSpPr>
        <p:spPr>
          <a:ln/>
        </p:spPr>
      </p:sp>
      <p:sp>
        <p:nvSpPr>
          <p:cNvPr id="29698" name="Placeholder 3"/>
          <p:cNvSpPr>
            <a:spLocks noGrp="1" noChangeArrowheads="1"/>
          </p:cNvSpPr>
          <p:nvPr>
            <p:ph type="body" idx="1"/>
          </p:nvPr>
        </p:nvSpPr>
        <p:spPr>
          <a:noFill/>
          <a:ln/>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dirty="0"/>
          </a:p>
        </p:txBody>
      </p:sp>
      <p:sp>
        <p:nvSpPr>
          <p:cNvPr id="4" name="Segnaposto numero diapositiva 3"/>
          <p:cNvSpPr txBox="1">
            <a:spLocks noGrp="1"/>
          </p:cNvSpPr>
          <p:nvPr/>
        </p:nvSpPr>
        <p:spPr>
          <a:xfrm>
            <a:off x="4020547" y="9721494"/>
            <a:ext cx="3077085" cy="511485"/>
          </a:xfrm>
          <a:prstGeom prst="rect">
            <a:avLst/>
          </a:prstGeom>
          <a:noFill/>
        </p:spPr>
        <p:txBody>
          <a:bodyPr lIns="99035" tIns="49517" rIns="99035" bIns="49517" anchor="b"/>
          <a:lstStyle/>
          <a:p>
            <a:pPr algn="r" fontAlgn="auto">
              <a:spcBef>
                <a:spcPts val="0"/>
              </a:spcBef>
              <a:spcAft>
                <a:spcPts val="0"/>
              </a:spcAft>
              <a:defRPr/>
            </a:pPr>
            <a:fld id="{BE29BDC1-B2B1-4A79-A65D-80C8385650D6}" type="slidenum">
              <a:rPr lang="it-IT" sz="1300">
                <a:latin typeface="+mn-lt"/>
              </a:rPr>
              <a:pPr algn="r" fontAlgn="auto">
                <a:spcBef>
                  <a:spcPts val="0"/>
                </a:spcBef>
                <a:spcAft>
                  <a:spcPts val="0"/>
                </a:spcAft>
                <a:defRPr/>
              </a:pPr>
              <a:t>2</a:t>
            </a:fld>
            <a:endParaRPr lang="it-IT" sz="1300">
              <a:latin typeface="+mn-lt"/>
            </a:endParaRPr>
          </a:p>
        </p:txBody>
      </p:sp>
    </p:spTree>
    <p:extLst>
      <p:ext uri="{BB962C8B-B14F-4D97-AF65-F5344CB8AC3E}">
        <p14:creationId xmlns:p14="http://schemas.microsoft.com/office/powerpoint/2010/main" val="19809885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dirty="0"/>
          </a:p>
        </p:txBody>
      </p:sp>
      <p:sp>
        <p:nvSpPr>
          <p:cNvPr id="4" name="Segnaposto numero diapositiva 3"/>
          <p:cNvSpPr txBox="1">
            <a:spLocks noGrp="1"/>
          </p:cNvSpPr>
          <p:nvPr/>
        </p:nvSpPr>
        <p:spPr>
          <a:xfrm>
            <a:off x="4020547" y="9721494"/>
            <a:ext cx="3077085" cy="511485"/>
          </a:xfrm>
          <a:prstGeom prst="rect">
            <a:avLst/>
          </a:prstGeom>
          <a:noFill/>
        </p:spPr>
        <p:txBody>
          <a:bodyPr lIns="99035" tIns="49517" rIns="99035" bIns="49517" anchor="b"/>
          <a:lstStyle/>
          <a:p>
            <a:pPr algn="r" fontAlgn="auto">
              <a:spcBef>
                <a:spcPts val="0"/>
              </a:spcBef>
              <a:spcAft>
                <a:spcPts val="0"/>
              </a:spcAft>
              <a:defRPr/>
            </a:pPr>
            <a:fld id="{BE29BDC1-B2B1-4A79-A65D-80C8385650D6}" type="slidenum">
              <a:rPr lang="it-IT" sz="1300">
                <a:latin typeface="+mn-lt"/>
              </a:rPr>
              <a:pPr algn="r" fontAlgn="auto">
                <a:spcBef>
                  <a:spcPts val="0"/>
                </a:spcBef>
                <a:spcAft>
                  <a:spcPts val="0"/>
                </a:spcAft>
                <a:defRPr/>
              </a:pPr>
              <a:t>5</a:t>
            </a:fld>
            <a:endParaRPr lang="it-IT" sz="1300">
              <a:latin typeface="+mn-lt"/>
            </a:endParaRPr>
          </a:p>
        </p:txBody>
      </p:sp>
    </p:spTree>
    <p:extLst>
      <p:ext uri="{BB962C8B-B14F-4D97-AF65-F5344CB8AC3E}">
        <p14:creationId xmlns:p14="http://schemas.microsoft.com/office/powerpoint/2010/main" val="755346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dirty="0"/>
          </a:p>
        </p:txBody>
      </p:sp>
      <p:sp>
        <p:nvSpPr>
          <p:cNvPr id="4" name="Segnaposto numero diapositiva 3"/>
          <p:cNvSpPr txBox="1">
            <a:spLocks noGrp="1"/>
          </p:cNvSpPr>
          <p:nvPr/>
        </p:nvSpPr>
        <p:spPr>
          <a:xfrm>
            <a:off x="4020547" y="9721494"/>
            <a:ext cx="3077085" cy="511485"/>
          </a:xfrm>
          <a:prstGeom prst="rect">
            <a:avLst/>
          </a:prstGeom>
          <a:noFill/>
        </p:spPr>
        <p:txBody>
          <a:bodyPr lIns="99035" tIns="49517" rIns="99035" bIns="49517" anchor="b"/>
          <a:lstStyle/>
          <a:p>
            <a:pPr algn="r" fontAlgn="auto">
              <a:spcBef>
                <a:spcPts val="0"/>
              </a:spcBef>
              <a:spcAft>
                <a:spcPts val="0"/>
              </a:spcAft>
              <a:defRPr/>
            </a:pPr>
            <a:fld id="{BE29BDC1-B2B1-4A79-A65D-80C8385650D6}" type="slidenum">
              <a:rPr lang="it-IT" sz="1300">
                <a:latin typeface="+mn-lt"/>
              </a:rPr>
              <a:pPr algn="r" fontAlgn="auto">
                <a:spcBef>
                  <a:spcPts val="0"/>
                </a:spcBef>
                <a:spcAft>
                  <a:spcPts val="0"/>
                </a:spcAft>
                <a:defRPr/>
              </a:pPr>
              <a:t>6</a:t>
            </a:fld>
            <a:endParaRPr lang="it-IT" sz="1300">
              <a:latin typeface="+mn-lt"/>
            </a:endParaRPr>
          </a:p>
        </p:txBody>
      </p:sp>
    </p:spTree>
    <p:extLst>
      <p:ext uri="{BB962C8B-B14F-4D97-AF65-F5344CB8AC3E}">
        <p14:creationId xmlns:p14="http://schemas.microsoft.com/office/powerpoint/2010/main" val="14243620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dirty="0"/>
          </a:p>
        </p:txBody>
      </p:sp>
      <p:sp>
        <p:nvSpPr>
          <p:cNvPr id="4" name="Segnaposto numero diapositiva 3"/>
          <p:cNvSpPr txBox="1">
            <a:spLocks noGrp="1"/>
          </p:cNvSpPr>
          <p:nvPr/>
        </p:nvSpPr>
        <p:spPr>
          <a:xfrm>
            <a:off x="4020547" y="9721494"/>
            <a:ext cx="3077085" cy="511485"/>
          </a:xfrm>
          <a:prstGeom prst="rect">
            <a:avLst/>
          </a:prstGeom>
          <a:noFill/>
        </p:spPr>
        <p:txBody>
          <a:bodyPr lIns="99035" tIns="49517" rIns="99035" bIns="49517" anchor="b"/>
          <a:lstStyle/>
          <a:p>
            <a:pPr algn="r" fontAlgn="auto">
              <a:spcBef>
                <a:spcPts val="0"/>
              </a:spcBef>
              <a:spcAft>
                <a:spcPts val="0"/>
              </a:spcAft>
              <a:defRPr/>
            </a:pPr>
            <a:fld id="{BE29BDC1-B2B1-4A79-A65D-80C8385650D6}" type="slidenum">
              <a:rPr lang="it-IT" sz="1300">
                <a:latin typeface="+mn-lt"/>
              </a:rPr>
              <a:pPr algn="r" fontAlgn="auto">
                <a:spcBef>
                  <a:spcPts val="0"/>
                </a:spcBef>
                <a:spcAft>
                  <a:spcPts val="0"/>
                </a:spcAft>
                <a:defRPr/>
              </a:pPr>
              <a:t>7</a:t>
            </a:fld>
            <a:endParaRPr lang="it-IT" sz="1300">
              <a:latin typeface="+mn-lt"/>
            </a:endParaRPr>
          </a:p>
        </p:txBody>
      </p:sp>
    </p:spTree>
    <p:extLst>
      <p:ext uri="{BB962C8B-B14F-4D97-AF65-F5344CB8AC3E}">
        <p14:creationId xmlns:p14="http://schemas.microsoft.com/office/powerpoint/2010/main" val="7553461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dirty="0"/>
          </a:p>
        </p:txBody>
      </p:sp>
      <p:sp>
        <p:nvSpPr>
          <p:cNvPr id="4" name="Segnaposto numero diapositiva 3"/>
          <p:cNvSpPr txBox="1">
            <a:spLocks noGrp="1"/>
          </p:cNvSpPr>
          <p:nvPr/>
        </p:nvSpPr>
        <p:spPr>
          <a:xfrm>
            <a:off x="4020547" y="9721494"/>
            <a:ext cx="3077085" cy="511485"/>
          </a:xfrm>
          <a:prstGeom prst="rect">
            <a:avLst/>
          </a:prstGeom>
          <a:noFill/>
        </p:spPr>
        <p:txBody>
          <a:bodyPr lIns="99035" tIns="49517" rIns="99035" bIns="49517" anchor="b"/>
          <a:lstStyle/>
          <a:p>
            <a:pPr algn="r" fontAlgn="auto">
              <a:spcBef>
                <a:spcPts val="0"/>
              </a:spcBef>
              <a:spcAft>
                <a:spcPts val="0"/>
              </a:spcAft>
              <a:defRPr/>
            </a:pPr>
            <a:fld id="{BE29BDC1-B2B1-4A79-A65D-80C8385650D6}" type="slidenum">
              <a:rPr lang="it-IT" sz="1300">
                <a:latin typeface="+mn-lt"/>
              </a:rPr>
              <a:pPr algn="r" fontAlgn="auto">
                <a:spcBef>
                  <a:spcPts val="0"/>
                </a:spcBef>
                <a:spcAft>
                  <a:spcPts val="0"/>
                </a:spcAft>
                <a:defRPr/>
              </a:pPr>
              <a:t>8</a:t>
            </a:fld>
            <a:endParaRPr lang="it-IT" sz="1300">
              <a:latin typeface="+mn-lt"/>
            </a:endParaRPr>
          </a:p>
        </p:txBody>
      </p:sp>
    </p:spTree>
    <p:extLst>
      <p:ext uri="{BB962C8B-B14F-4D97-AF65-F5344CB8AC3E}">
        <p14:creationId xmlns:p14="http://schemas.microsoft.com/office/powerpoint/2010/main" val="7553461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dirty="0"/>
          </a:p>
        </p:txBody>
      </p:sp>
      <p:sp>
        <p:nvSpPr>
          <p:cNvPr id="4" name="Segnaposto numero diapositiva 3"/>
          <p:cNvSpPr txBox="1">
            <a:spLocks noGrp="1"/>
          </p:cNvSpPr>
          <p:nvPr/>
        </p:nvSpPr>
        <p:spPr>
          <a:xfrm>
            <a:off x="4020547" y="9721494"/>
            <a:ext cx="3077085" cy="511485"/>
          </a:xfrm>
          <a:prstGeom prst="rect">
            <a:avLst/>
          </a:prstGeom>
          <a:noFill/>
        </p:spPr>
        <p:txBody>
          <a:bodyPr lIns="99035" tIns="49517" rIns="99035" bIns="49517" anchor="b"/>
          <a:lstStyle/>
          <a:p>
            <a:pPr algn="r" fontAlgn="auto">
              <a:spcBef>
                <a:spcPts val="0"/>
              </a:spcBef>
              <a:spcAft>
                <a:spcPts val="0"/>
              </a:spcAft>
              <a:defRPr/>
            </a:pPr>
            <a:fld id="{BE29BDC1-B2B1-4A79-A65D-80C8385650D6}" type="slidenum">
              <a:rPr lang="it-IT" sz="1300">
                <a:latin typeface="+mn-lt"/>
              </a:rPr>
              <a:pPr algn="r" fontAlgn="auto">
                <a:spcBef>
                  <a:spcPts val="0"/>
                </a:spcBef>
                <a:spcAft>
                  <a:spcPts val="0"/>
                </a:spcAft>
                <a:defRPr/>
              </a:pPr>
              <a:t>9</a:t>
            </a:fld>
            <a:endParaRPr lang="it-IT" sz="1300">
              <a:latin typeface="+mn-lt"/>
            </a:endParaRPr>
          </a:p>
        </p:txBody>
      </p:sp>
    </p:spTree>
    <p:extLst>
      <p:ext uri="{BB962C8B-B14F-4D97-AF65-F5344CB8AC3E}">
        <p14:creationId xmlns:p14="http://schemas.microsoft.com/office/powerpoint/2010/main" val="1985684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dirty="0"/>
          </a:p>
        </p:txBody>
      </p:sp>
      <p:sp>
        <p:nvSpPr>
          <p:cNvPr id="4" name="Segnaposto numero diapositiva 3"/>
          <p:cNvSpPr txBox="1">
            <a:spLocks noGrp="1"/>
          </p:cNvSpPr>
          <p:nvPr/>
        </p:nvSpPr>
        <p:spPr>
          <a:xfrm>
            <a:off x="4020547" y="9721494"/>
            <a:ext cx="3077085" cy="511485"/>
          </a:xfrm>
          <a:prstGeom prst="rect">
            <a:avLst/>
          </a:prstGeom>
          <a:noFill/>
        </p:spPr>
        <p:txBody>
          <a:bodyPr lIns="99035" tIns="49517" rIns="99035" bIns="49517" anchor="b"/>
          <a:lstStyle/>
          <a:p>
            <a:pPr algn="r" fontAlgn="auto">
              <a:spcBef>
                <a:spcPts val="0"/>
              </a:spcBef>
              <a:spcAft>
                <a:spcPts val="0"/>
              </a:spcAft>
              <a:defRPr/>
            </a:pPr>
            <a:fld id="{BE29BDC1-B2B1-4A79-A65D-80C8385650D6}" type="slidenum">
              <a:rPr lang="it-IT" sz="1300">
                <a:latin typeface="+mn-lt"/>
              </a:rPr>
              <a:pPr algn="r" fontAlgn="auto">
                <a:spcBef>
                  <a:spcPts val="0"/>
                </a:spcBef>
                <a:spcAft>
                  <a:spcPts val="0"/>
                </a:spcAft>
                <a:defRPr/>
              </a:pPr>
              <a:t>10</a:t>
            </a:fld>
            <a:endParaRPr lang="it-IT" sz="1300">
              <a:latin typeface="+mn-lt"/>
            </a:endParaRPr>
          </a:p>
        </p:txBody>
      </p:sp>
    </p:spTree>
    <p:extLst>
      <p:ext uri="{BB962C8B-B14F-4D97-AF65-F5344CB8AC3E}">
        <p14:creationId xmlns:p14="http://schemas.microsoft.com/office/powerpoint/2010/main" val="23138877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endParaRPr lang="en-US" dirty="0"/>
          </a:p>
        </p:txBody>
      </p:sp>
      <p:sp>
        <p:nvSpPr>
          <p:cNvPr id="4" name="Segnaposto numero diapositiva 3"/>
          <p:cNvSpPr txBox="1">
            <a:spLocks noGrp="1"/>
          </p:cNvSpPr>
          <p:nvPr/>
        </p:nvSpPr>
        <p:spPr>
          <a:xfrm>
            <a:off x="4020547" y="9721494"/>
            <a:ext cx="3077085" cy="511485"/>
          </a:xfrm>
          <a:prstGeom prst="rect">
            <a:avLst/>
          </a:prstGeom>
          <a:noFill/>
        </p:spPr>
        <p:txBody>
          <a:bodyPr lIns="99035" tIns="49517" rIns="99035" bIns="49517" anchor="b"/>
          <a:lstStyle/>
          <a:p>
            <a:pPr algn="r" fontAlgn="auto">
              <a:spcBef>
                <a:spcPts val="0"/>
              </a:spcBef>
              <a:spcAft>
                <a:spcPts val="0"/>
              </a:spcAft>
              <a:defRPr/>
            </a:pPr>
            <a:fld id="{BE29BDC1-B2B1-4A79-A65D-80C8385650D6}" type="slidenum">
              <a:rPr lang="it-IT" sz="1300">
                <a:latin typeface="+mn-lt"/>
              </a:rPr>
              <a:pPr algn="r" fontAlgn="auto">
                <a:spcBef>
                  <a:spcPts val="0"/>
                </a:spcBef>
                <a:spcAft>
                  <a:spcPts val="0"/>
                </a:spcAft>
                <a:defRPr/>
              </a:pPr>
              <a:t>11</a:t>
            </a:fld>
            <a:endParaRPr lang="it-IT" sz="1300">
              <a:latin typeface="+mn-lt"/>
            </a:endParaRPr>
          </a:p>
        </p:txBody>
      </p:sp>
    </p:spTree>
    <p:extLst>
      <p:ext uri="{BB962C8B-B14F-4D97-AF65-F5344CB8AC3E}">
        <p14:creationId xmlns:p14="http://schemas.microsoft.com/office/powerpoint/2010/main" val="571668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stile</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86A7A620-DE48-A047-A718-61F6332AE25C}" type="datetimeFigureOut">
              <a:rPr lang="it-IT" smtClean="0"/>
              <a:t>24/09/17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C7B0919-0862-4C4E-B6F1-A978AA177A14}" type="slidenum">
              <a:rPr lang="it-IT" smtClean="0"/>
              <a:t>‹n.›</a:t>
            </a:fld>
            <a:endParaRPr lang="it-IT"/>
          </a:p>
        </p:txBody>
      </p:sp>
    </p:spTree>
    <p:extLst>
      <p:ext uri="{BB962C8B-B14F-4D97-AF65-F5344CB8AC3E}">
        <p14:creationId xmlns:p14="http://schemas.microsoft.com/office/powerpoint/2010/main" val="23843188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86A7A620-DE48-A047-A718-61F6332AE25C}" type="datetimeFigureOut">
              <a:rPr lang="it-IT" smtClean="0"/>
              <a:t>24/09/17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C7B0919-0862-4C4E-B6F1-A978AA177A14}" type="slidenum">
              <a:rPr lang="it-IT" smtClean="0"/>
              <a:t>‹n.›</a:t>
            </a:fld>
            <a:endParaRPr lang="it-IT"/>
          </a:p>
        </p:txBody>
      </p:sp>
    </p:spTree>
    <p:extLst>
      <p:ext uri="{BB962C8B-B14F-4D97-AF65-F5344CB8AC3E}">
        <p14:creationId xmlns:p14="http://schemas.microsoft.com/office/powerpoint/2010/main" val="16988055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stile</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86A7A620-DE48-A047-A718-61F6332AE25C}" type="datetimeFigureOut">
              <a:rPr lang="it-IT" smtClean="0"/>
              <a:t>24/09/17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C7B0919-0862-4C4E-B6F1-A978AA177A14}" type="slidenum">
              <a:rPr lang="it-IT" smtClean="0"/>
              <a:t>‹n.›</a:t>
            </a:fld>
            <a:endParaRPr lang="it-IT"/>
          </a:p>
        </p:txBody>
      </p:sp>
    </p:spTree>
    <p:extLst>
      <p:ext uri="{BB962C8B-B14F-4D97-AF65-F5344CB8AC3E}">
        <p14:creationId xmlns:p14="http://schemas.microsoft.com/office/powerpoint/2010/main" val="66440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86A7A620-DE48-A047-A718-61F6332AE25C}" type="datetimeFigureOut">
              <a:rPr lang="it-IT" smtClean="0"/>
              <a:t>24/09/17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C7B0919-0862-4C4E-B6F1-A978AA177A14}" type="slidenum">
              <a:rPr lang="it-IT" smtClean="0"/>
              <a:t>‹n.›</a:t>
            </a:fld>
            <a:endParaRPr lang="it-IT"/>
          </a:p>
        </p:txBody>
      </p:sp>
    </p:spTree>
    <p:extLst>
      <p:ext uri="{BB962C8B-B14F-4D97-AF65-F5344CB8AC3E}">
        <p14:creationId xmlns:p14="http://schemas.microsoft.com/office/powerpoint/2010/main" val="27845159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stile</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gli stili del testo dello schema</a:t>
            </a:r>
          </a:p>
        </p:txBody>
      </p:sp>
      <p:sp>
        <p:nvSpPr>
          <p:cNvPr id="4" name="Segnaposto data 3"/>
          <p:cNvSpPr>
            <a:spLocks noGrp="1"/>
          </p:cNvSpPr>
          <p:nvPr>
            <p:ph type="dt" sz="half" idx="10"/>
          </p:nvPr>
        </p:nvSpPr>
        <p:spPr/>
        <p:txBody>
          <a:bodyPr/>
          <a:lstStyle/>
          <a:p>
            <a:fld id="{86A7A620-DE48-A047-A718-61F6332AE25C}" type="datetimeFigureOut">
              <a:rPr lang="it-IT" smtClean="0"/>
              <a:t>24/09/17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8C7B0919-0862-4C4E-B6F1-A978AA177A14}" type="slidenum">
              <a:rPr lang="it-IT" smtClean="0"/>
              <a:t>‹n.›</a:t>
            </a:fld>
            <a:endParaRPr lang="it-IT"/>
          </a:p>
        </p:txBody>
      </p:sp>
    </p:spTree>
    <p:extLst>
      <p:ext uri="{BB962C8B-B14F-4D97-AF65-F5344CB8AC3E}">
        <p14:creationId xmlns:p14="http://schemas.microsoft.com/office/powerpoint/2010/main" val="19166798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86A7A620-DE48-A047-A718-61F6332AE25C}" type="datetimeFigureOut">
              <a:rPr lang="it-IT" smtClean="0"/>
              <a:t>24/09/17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8C7B0919-0862-4C4E-B6F1-A978AA177A14}" type="slidenum">
              <a:rPr lang="it-IT" smtClean="0"/>
              <a:t>‹n.›</a:t>
            </a:fld>
            <a:endParaRPr lang="it-IT"/>
          </a:p>
        </p:txBody>
      </p:sp>
    </p:spTree>
    <p:extLst>
      <p:ext uri="{BB962C8B-B14F-4D97-AF65-F5344CB8AC3E}">
        <p14:creationId xmlns:p14="http://schemas.microsoft.com/office/powerpoint/2010/main" val="2972685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stile</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86A7A620-DE48-A047-A718-61F6332AE25C}" type="datetimeFigureOut">
              <a:rPr lang="it-IT" smtClean="0"/>
              <a:t>24/09/17</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8C7B0919-0862-4C4E-B6F1-A978AA177A14}" type="slidenum">
              <a:rPr lang="it-IT" smtClean="0"/>
              <a:t>‹n.›</a:t>
            </a:fld>
            <a:endParaRPr lang="it-IT"/>
          </a:p>
        </p:txBody>
      </p:sp>
    </p:spTree>
    <p:extLst>
      <p:ext uri="{BB962C8B-B14F-4D97-AF65-F5344CB8AC3E}">
        <p14:creationId xmlns:p14="http://schemas.microsoft.com/office/powerpoint/2010/main" val="18360385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data 2"/>
          <p:cNvSpPr>
            <a:spLocks noGrp="1"/>
          </p:cNvSpPr>
          <p:nvPr>
            <p:ph type="dt" sz="half" idx="10"/>
          </p:nvPr>
        </p:nvSpPr>
        <p:spPr/>
        <p:txBody>
          <a:bodyPr/>
          <a:lstStyle/>
          <a:p>
            <a:fld id="{86A7A620-DE48-A047-A718-61F6332AE25C}" type="datetimeFigureOut">
              <a:rPr lang="it-IT" smtClean="0"/>
              <a:t>24/09/17</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8C7B0919-0862-4C4E-B6F1-A978AA177A14}" type="slidenum">
              <a:rPr lang="it-IT" smtClean="0"/>
              <a:t>‹n.›</a:t>
            </a:fld>
            <a:endParaRPr lang="it-IT"/>
          </a:p>
        </p:txBody>
      </p:sp>
    </p:spTree>
    <p:extLst>
      <p:ext uri="{BB962C8B-B14F-4D97-AF65-F5344CB8AC3E}">
        <p14:creationId xmlns:p14="http://schemas.microsoft.com/office/powerpoint/2010/main" val="11077553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86A7A620-DE48-A047-A718-61F6332AE25C}" type="datetimeFigureOut">
              <a:rPr lang="it-IT" smtClean="0"/>
              <a:t>24/09/17</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8C7B0919-0862-4C4E-B6F1-A978AA177A14}" type="slidenum">
              <a:rPr lang="it-IT" smtClean="0"/>
              <a:t>‹n.›</a:t>
            </a:fld>
            <a:endParaRPr lang="it-IT"/>
          </a:p>
        </p:txBody>
      </p:sp>
    </p:spTree>
    <p:extLst>
      <p:ext uri="{BB962C8B-B14F-4D97-AF65-F5344CB8AC3E}">
        <p14:creationId xmlns:p14="http://schemas.microsoft.com/office/powerpoint/2010/main" val="40855621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stile</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p>
            <a:fld id="{86A7A620-DE48-A047-A718-61F6332AE25C}" type="datetimeFigureOut">
              <a:rPr lang="it-IT" smtClean="0"/>
              <a:t>24/09/17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8C7B0919-0862-4C4E-B6F1-A978AA177A14}" type="slidenum">
              <a:rPr lang="it-IT" smtClean="0"/>
              <a:t>‹n.›</a:t>
            </a:fld>
            <a:endParaRPr lang="it-IT"/>
          </a:p>
        </p:txBody>
      </p:sp>
    </p:spTree>
    <p:extLst>
      <p:ext uri="{BB962C8B-B14F-4D97-AF65-F5344CB8AC3E}">
        <p14:creationId xmlns:p14="http://schemas.microsoft.com/office/powerpoint/2010/main" val="2880628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stile</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p>
            <a:fld id="{86A7A620-DE48-A047-A718-61F6332AE25C}" type="datetimeFigureOut">
              <a:rPr lang="it-IT" smtClean="0"/>
              <a:t>24/09/17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8C7B0919-0862-4C4E-B6F1-A978AA177A14}" type="slidenum">
              <a:rPr lang="it-IT" smtClean="0"/>
              <a:t>‹n.›</a:t>
            </a:fld>
            <a:endParaRPr lang="it-IT"/>
          </a:p>
        </p:txBody>
      </p:sp>
    </p:spTree>
    <p:extLst>
      <p:ext uri="{BB962C8B-B14F-4D97-AF65-F5344CB8AC3E}">
        <p14:creationId xmlns:p14="http://schemas.microsoft.com/office/powerpoint/2010/main" val="127035577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stile</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A7A620-DE48-A047-A718-61F6332AE25C}" type="datetimeFigureOut">
              <a:rPr lang="it-IT" smtClean="0"/>
              <a:t>24/09/17</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7B0919-0862-4C4E-B6F1-A978AA177A14}" type="slidenum">
              <a:rPr lang="it-IT" smtClean="0"/>
              <a:t>‹n.›</a:t>
            </a:fld>
            <a:endParaRPr lang="it-IT"/>
          </a:p>
        </p:txBody>
      </p:sp>
    </p:spTree>
    <p:extLst>
      <p:ext uri="{BB962C8B-B14F-4D97-AF65-F5344CB8AC3E}">
        <p14:creationId xmlns:p14="http://schemas.microsoft.com/office/powerpoint/2010/main" val="18867243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7" Type="http://schemas.openxmlformats.org/officeDocument/2006/relationships/image" Target="../media/image5.png"/><Relationship Id="rId8"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7.png"/><Relationship Id="rId5" Type="http://schemas.openxmlformats.org/officeDocument/2006/relationships/image" Target="../media/image15.png"/><Relationship Id="rId6" Type="http://schemas.microsoft.com/office/2007/relationships/hdphoto" Target="../media/hdphoto1.wdp"/><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7.jpg"/><Relationship Id="rId5"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4" Type="http://schemas.openxmlformats.org/officeDocument/2006/relationships/image" Target="../media/image19.jpeg"/><Relationship Id="rId5" Type="http://schemas.openxmlformats.org/officeDocument/2006/relationships/image" Target="../media/image20.png"/><Relationship Id="rId6"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21.jpeg"/></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jpeg"/><Relationship Id="rId5"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2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6.png"/><Relationship Id="rId3"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7.png"/><Relationship Id="rId3"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4" Type="http://schemas.openxmlformats.org/officeDocument/2006/relationships/image" Target="../media/image28.png"/><Relationship Id="rId1" Type="http://schemas.microsoft.com/office/2007/relationships/media" Target="../media/media1.MOV"/><Relationship Id="rId2" Type="http://schemas.openxmlformats.org/officeDocument/2006/relationships/video" Target="../media/media1.MOV"/></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30.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G"/><Relationship Id="rId4" Type="http://schemas.openxmlformats.org/officeDocument/2006/relationships/image" Target="../media/image15.png"/><Relationship Id="rId5" Type="http://schemas.microsoft.com/office/2007/relationships/hdphoto" Target="../media/hdphoto1.wdp"/><Relationship Id="rId6" Type="http://schemas.openxmlformats.org/officeDocument/2006/relationships/image" Target="../media/image33.JPG"/><Relationship Id="rId7" Type="http://schemas.openxmlformats.org/officeDocument/2006/relationships/image" Target="../media/image34.png"/><Relationship Id="rId8" Type="http://schemas.microsoft.com/office/2007/relationships/hdphoto" Target="../media/hdphoto2.wdp"/><Relationship Id="rId9" Type="http://schemas.openxmlformats.org/officeDocument/2006/relationships/image" Target="../media/image35.png"/><Relationship Id="rId10" Type="http://schemas.microsoft.com/office/2007/relationships/hdphoto" Target="../media/hdphoto3.wdp"/><Relationship Id="rId11" Type="http://schemas.openxmlformats.org/officeDocument/2006/relationships/image" Target="../media/image7.png"/><Relationship Id="rId1" Type="http://schemas.openxmlformats.org/officeDocument/2006/relationships/slideLayout" Target="../slideLayouts/slideLayout7.xml"/><Relationship Id="rId2" Type="http://schemas.openxmlformats.org/officeDocument/2006/relationships/image" Target="../media/image3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4" Type="http://schemas.openxmlformats.org/officeDocument/2006/relationships/image" Target="../media/image37.png"/><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4" Type="http://schemas.openxmlformats.org/officeDocument/2006/relationships/image" Target="../media/image39.png"/><Relationship Id="rId1" Type="http://schemas.openxmlformats.org/officeDocument/2006/relationships/slideLayout" Target="../slideLayouts/slideLayout7.xml"/><Relationship Id="rId2" Type="http://schemas.openxmlformats.org/officeDocument/2006/relationships/notesSlide" Target="../notesSlides/notesSlide14.xml"/></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4" Type="http://schemas.openxmlformats.org/officeDocument/2006/relationships/image" Target="../media/image41.png"/><Relationship Id="rId1" Type="http://schemas.openxmlformats.org/officeDocument/2006/relationships/slideLayout" Target="../slideLayouts/slideLayout7.xml"/><Relationship Id="rId2" Type="http://schemas.openxmlformats.org/officeDocument/2006/relationships/notesSlide" Target="../notesSlides/notesSlide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jpg"/><Relationship Id="rId5"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image" Target="../media/image11.gif"/><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ttangolo 13"/>
          <p:cNvSpPr/>
          <p:nvPr/>
        </p:nvSpPr>
        <p:spPr>
          <a:xfrm>
            <a:off x="0" y="-113041"/>
            <a:ext cx="9144000" cy="6858000"/>
          </a:xfrm>
          <a:prstGeom prst="rect">
            <a:avLst/>
          </a:prstGeom>
          <a:gradFill flip="none" rotWithShape="1">
            <a:gsLst>
              <a:gs pos="10000">
                <a:schemeClr val="tx2"/>
              </a:gs>
              <a:gs pos="46000">
                <a:schemeClr val="bg1"/>
              </a:gs>
              <a:gs pos="100000">
                <a:schemeClr val="bg1"/>
              </a:gs>
            </a:gsLst>
            <a:lin ang="162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4" name="Rettangolo 3"/>
          <p:cNvSpPr/>
          <p:nvPr/>
        </p:nvSpPr>
        <p:spPr>
          <a:xfrm>
            <a:off x="-3481" y="0"/>
            <a:ext cx="9144000" cy="6858000"/>
          </a:xfrm>
          <a:prstGeom prst="rect">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sz="2000" dirty="0"/>
          </a:p>
        </p:txBody>
      </p:sp>
      <p:sp>
        <p:nvSpPr>
          <p:cNvPr id="2" name="CasellaDiTesto 1"/>
          <p:cNvSpPr txBox="1"/>
          <p:nvPr/>
        </p:nvSpPr>
        <p:spPr>
          <a:xfrm>
            <a:off x="304254" y="192416"/>
            <a:ext cx="8190882" cy="4647426"/>
          </a:xfrm>
          <a:prstGeom prst="rect">
            <a:avLst/>
          </a:prstGeom>
          <a:noFill/>
        </p:spPr>
        <p:txBody>
          <a:bodyPr wrap="square">
            <a:spAutoFit/>
          </a:bodyPr>
          <a:lstStyle/>
          <a:p>
            <a:pPr algn="ctr">
              <a:defRPr/>
            </a:pPr>
            <a:r>
              <a:rPr lang="it-IT" sz="2400" dirty="0" smtClean="0">
                <a:solidFill>
                  <a:srgbClr val="002060"/>
                </a:solidFill>
                <a:latin typeface="+mj-lt"/>
              </a:rPr>
              <a:t> </a:t>
            </a:r>
            <a:endParaRPr lang="it-IT" sz="2400" dirty="0">
              <a:solidFill>
                <a:srgbClr val="002060"/>
              </a:solidFill>
              <a:latin typeface="+mj-lt"/>
            </a:endParaRPr>
          </a:p>
          <a:p>
            <a:pPr algn="ctr">
              <a:defRPr/>
            </a:pPr>
            <a:endParaRPr lang="it-IT" sz="2400" dirty="0" smtClean="0">
              <a:solidFill>
                <a:srgbClr val="002060"/>
              </a:solidFill>
              <a:latin typeface="+mj-lt"/>
            </a:endParaRPr>
          </a:p>
          <a:p>
            <a:pPr algn="ctr">
              <a:defRPr/>
            </a:pPr>
            <a:r>
              <a:rPr lang="it-IT" sz="2000" dirty="0" err="1">
                <a:solidFill>
                  <a:srgbClr val="002060"/>
                </a:solidFill>
              </a:rPr>
              <a:t>Copernicus</a:t>
            </a:r>
            <a:r>
              <a:rPr lang="it-IT" sz="2000" dirty="0">
                <a:solidFill>
                  <a:srgbClr val="002060"/>
                </a:solidFill>
              </a:rPr>
              <a:t> Marine Week  - </a:t>
            </a:r>
            <a:r>
              <a:rPr lang="it-IT" sz="2000" dirty="0" err="1">
                <a:solidFill>
                  <a:srgbClr val="002060"/>
                </a:solidFill>
              </a:rPr>
              <a:t>Brussels</a:t>
            </a:r>
            <a:r>
              <a:rPr lang="it-IT" sz="2000" dirty="0">
                <a:solidFill>
                  <a:srgbClr val="002060"/>
                </a:solidFill>
              </a:rPr>
              <a:t> – 25-29 </a:t>
            </a:r>
            <a:r>
              <a:rPr lang="it-IT" sz="2000" dirty="0" err="1">
                <a:solidFill>
                  <a:srgbClr val="002060"/>
                </a:solidFill>
              </a:rPr>
              <a:t>September</a:t>
            </a:r>
            <a:r>
              <a:rPr lang="it-IT" sz="2000" dirty="0">
                <a:solidFill>
                  <a:srgbClr val="002060"/>
                </a:solidFill>
              </a:rPr>
              <a:t> 2017</a:t>
            </a:r>
            <a:endParaRPr lang="it-IT" sz="2000" dirty="0" smtClean="0">
              <a:solidFill>
                <a:srgbClr val="002060"/>
              </a:solidFill>
              <a:latin typeface="+mj-lt"/>
            </a:endParaRPr>
          </a:p>
          <a:p>
            <a:pPr algn="ctr">
              <a:defRPr/>
            </a:pPr>
            <a:r>
              <a:rPr lang="it-IT" sz="3600" dirty="0" smtClean="0">
                <a:solidFill>
                  <a:schemeClr val="tx2">
                    <a:lumMod val="75000"/>
                  </a:schemeClr>
                </a:solidFill>
                <a:latin typeface="+mj-lt"/>
                <a:cs typeface="Arial" panose="020B0604020202020204" pitchFamily="34" charset="0"/>
              </a:rPr>
              <a:t> </a:t>
            </a:r>
            <a:endParaRPr lang="it-IT" sz="3600" dirty="0">
              <a:solidFill>
                <a:schemeClr val="tx2">
                  <a:lumMod val="75000"/>
                </a:schemeClr>
              </a:solidFill>
              <a:latin typeface="+mj-lt"/>
              <a:cs typeface="Arial" panose="020B0604020202020204" pitchFamily="34" charset="0"/>
            </a:endParaRPr>
          </a:p>
          <a:p>
            <a:pPr algn="ctr">
              <a:defRPr/>
            </a:pPr>
            <a:r>
              <a:rPr lang="it-IT" sz="3600" dirty="0" err="1" smtClean="0">
                <a:solidFill>
                  <a:schemeClr val="tx2">
                    <a:lumMod val="75000"/>
                  </a:schemeClr>
                </a:solidFill>
                <a:latin typeface="+mj-lt"/>
                <a:cs typeface="Arial" panose="020B0604020202020204" pitchFamily="34" charset="0"/>
              </a:rPr>
              <a:t>Coastal</a:t>
            </a:r>
            <a:r>
              <a:rPr lang="it-IT" sz="3600" dirty="0" smtClean="0">
                <a:solidFill>
                  <a:schemeClr val="tx2">
                    <a:lumMod val="75000"/>
                  </a:schemeClr>
                </a:solidFill>
                <a:latin typeface="+mj-lt"/>
                <a:cs typeface="Arial" panose="020B0604020202020204" pitchFamily="34" charset="0"/>
              </a:rPr>
              <a:t> </a:t>
            </a:r>
            <a:r>
              <a:rPr lang="it-IT" sz="3600" dirty="0" err="1" smtClean="0">
                <a:solidFill>
                  <a:schemeClr val="tx2">
                    <a:lumMod val="75000"/>
                  </a:schemeClr>
                </a:solidFill>
                <a:latin typeface="+mj-lt"/>
                <a:cs typeface="Arial" panose="020B0604020202020204" pitchFamily="34" charset="0"/>
              </a:rPr>
              <a:t>radars</a:t>
            </a:r>
            <a:r>
              <a:rPr lang="it-IT" sz="3600" dirty="0" smtClean="0">
                <a:solidFill>
                  <a:schemeClr val="tx2">
                    <a:lumMod val="75000"/>
                  </a:schemeClr>
                </a:solidFill>
                <a:latin typeface="+mj-lt"/>
                <a:cs typeface="Arial" panose="020B0604020202020204" pitchFamily="34" charset="0"/>
              </a:rPr>
              <a:t> and  </a:t>
            </a:r>
            <a:r>
              <a:rPr lang="it-IT" sz="3600" dirty="0" err="1" smtClean="0">
                <a:solidFill>
                  <a:schemeClr val="tx2">
                    <a:lumMod val="75000"/>
                  </a:schemeClr>
                </a:solidFill>
                <a:latin typeface="+mj-lt"/>
                <a:cs typeface="Arial" panose="020B0604020202020204" pitchFamily="34" charset="0"/>
              </a:rPr>
              <a:t>fisheries</a:t>
            </a:r>
            <a:r>
              <a:rPr lang="it-IT" sz="3600" dirty="0" smtClean="0">
                <a:solidFill>
                  <a:schemeClr val="tx2">
                    <a:lumMod val="75000"/>
                  </a:schemeClr>
                </a:solidFill>
                <a:latin typeface="+mj-lt"/>
                <a:cs typeface="Arial" panose="020B0604020202020204" pitchFamily="34" charset="0"/>
              </a:rPr>
              <a:t>: some </a:t>
            </a:r>
            <a:r>
              <a:rPr lang="it-IT" sz="3600" dirty="0" err="1" smtClean="0">
                <a:solidFill>
                  <a:schemeClr val="tx2">
                    <a:lumMod val="75000"/>
                  </a:schemeClr>
                </a:solidFill>
                <a:latin typeface="+mj-lt"/>
                <a:cs typeface="Arial" panose="020B0604020202020204" pitchFamily="34" charset="0"/>
              </a:rPr>
              <a:t>experiences</a:t>
            </a:r>
            <a:r>
              <a:rPr lang="it-IT" sz="3600" dirty="0" smtClean="0">
                <a:solidFill>
                  <a:schemeClr val="tx2">
                    <a:lumMod val="75000"/>
                  </a:schemeClr>
                </a:solidFill>
                <a:latin typeface="+mj-lt"/>
                <a:cs typeface="Arial" panose="020B0604020202020204" pitchFamily="34" charset="0"/>
              </a:rPr>
              <a:t> </a:t>
            </a:r>
            <a:r>
              <a:rPr lang="it-IT" sz="3600" dirty="0" err="1" smtClean="0">
                <a:solidFill>
                  <a:schemeClr val="tx2">
                    <a:lumMod val="75000"/>
                  </a:schemeClr>
                </a:solidFill>
                <a:latin typeface="+mj-lt"/>
                <a:cs typeface="Arial" panose="020B0604020202020204" pitchFamily="34" charset="0"/>
              </a:rPr>
              <a:t>gathered</a:t>
            </a:r>
            <a:r>
              <a:rPr lang="it-IT" sz="3600" dirty="0" smtClean="0">
                <a:solidFill>
                  <a:schemeClr val="tx2">
                    <a:lumMod val="75000"/>
                  </a:schemeClr>
                </a:solidFill>
                <a:latin typeface="+mj-lt"/>
                <a:cs typeface="Arial" panose="020B0604020202020204" pitchFamily="34" charset="0"/>
              </a:rPr>
              <a:t> in the </a:t>
            </a:r>
            <a:r>
              <a:rPr lang="it-IT" sz="3600" dirty="0" err="1">
                <a:solidFill>
                  <a:schemeClr val="tx2">
                    <a:lumMod val="75000"/>
                  </a:schemeClr>
                </a:solidFill>
                <a:latin typeface="+mj-lt"/>
                <a:cs typeface="Arial" panose="020B0604020202020204" pitchFamily="34" charset="0"/>
              </a:rPr>
              <a:t>M</a:t>
            </a:r>
            <a:r>
              <a:rPr lang="it-IT" sz="3600" dirty="0" err="1" smtClean="0">
                <a:solidFill>
                  <a:schemeClr val="tx2">
                    <a:lumMod val="75000"/>
                  </a:schemeClr>
                </a:solidFill>
                <a:latin typeface="+mj-lt"/>
                <a:cs typeface="Arial" panose="020B0604020202020204" pitchFamily="34" charset="0"/>
              </a:rPr>
              <a:t>editerranean</a:t>
            </a:r>
            <a:r>
              <a:rPr lang="it-IT" sz="3600" dirty="0" smtClean="0">
                <a:solidFill>
                  <a:schemeClr val="tx2">
                    <a:lumMod val="75000"/>
                  </a:schemeClr>
                </a:solidFill>
                <a:latin typeface="+mj-lt"/>
                <a:cs typeface="Arial" panose="020B0604020202020204" pitchFamily="34" charset="0"/>
              </a:rPr>
              <a:t> Sea</a:t>
            </a:r>
          </a:p>
          <a:p>
            <a:pPr algn="ctr">
              <a:defRPr/>
            </a:pPr>
            <a:endParaRPr lang="it-IT" sz="3600" dirty="0">
              <a:solidFill>
                <a:schemeClr val="tx2">
                  <a:lumMod val="75000"/>
                </a:schemeClr>
              </a:solidFill>
              <a:latin typeface="+mj-lt"/>
              <a:cs typeface="Arial" panose="020B0604020202020204" pitchFamily="34" charset="0"/>
            </a:endParaRPr>
          </a:p>
          <a:p>
            <a:pPr algn="ctr"/>
            <a:endParaRPr lang="it-IT" sz="2000" dirty="0" smtClean="0">
              <a:solidFill>
                <a:schemeClr val="tx2">
                  <a:lumMod val="75000"/>
                </a:schemeClr>
              </a:solidFill>
              <a:latin typeface="+mj-lt"/>
            </a:endParaRPr>
          </a:p>
          <a:p>
            <a:pPr algn="ctr"/>
            <a:r>
              <a:rPr lang="it-IT" sz="2800" dirty="0" err="1" smtClean="0">
                <a:solidFill>
                  <a:schemeClr val="tx2">
                    <a:lumMod val="75000"/>
                  </a:schemeClr>
                </a:solidFill>
                <a:latin typeface="+mj-lt"/>
              </a:rPr>
              <a:t>F</a:t>
            </a:r>
            <a:r>
              <a:rPr lang="it-IT" sz="2800" dirty="0" smtClean="0">
                <a:solidFill>
                  <a:schemeClr val="tx2">
                    <a:lumMod val="75000"/>
                  </a:schemeClr>
                </a:solidFill>
                <a:latin typeface="+mj-lt"/>
              </a:rPr>
              <a:t>. Fiorentino, A. Griffa, </a:t>
            </a:r>
            <a:r>
              <a:rPr lang="it-IT" sz="2800" dirty="0">
                <a:solidFill>
                  <a:schemeClr val="tx2">
                    <a:lumMod val="75000"/>
                  </a:schemeClr>
                </a:solidFill>
                <a:latin typeface="+mj-lt"/>
              </a:rPr>
              <a:t>F. </a:t>
            </a:r>
            <a:r>
              <a:rPr lang="it-IT" sz="2800" dirty="0" smtClean="0">
                <a:solidFill>
                  <a:schemeClr val="tx2">
                    <a:lumMod val="75000"/>
                  </a:schemeClr>
                </a:solidFill>
                <a:latin typeface="+mj-lt"/>
              </a:rPr>
              <a:t>Raffa </a:t>
            </a:r>
            <a:endParaRPr lang="it-IT" sz="2800" dirty="0">
              <a:solidFill>
                <a:schemeClr val="tx2">
                  <a:lumMod val="75000"/>
                </a:schemeClr>
              </a:solidFill>
              <a:latin typeface="+mj-lt"/>
            </a:endParaRPr>
          </a:p>
        </p:txBody>
      </p:sp>
      <p:pic>
        <p:nvPicPr>
          <p:cNvPr id="3" name="Immagine 2"/>
          <p:cNvPicPr>
            <a:picLocks noChangeAspect="1"/>
          </p:cNvPicPr>
          <p:nvPr/>
        </p:nvPicPr>
        <p:blipFill>
          <a:blip r:embed="rId3"/>
          <a:stretch>
            <a:fillRect/>
          </a:stretch>
        </p:blipFill>
        <p:spPr>
          <a:xfrm>
            <a:off x="7811291" y="5740588"/>
            <a:ext cx="1132892" cy="1004371"/>
          </a:xfrm>
          <a:prstGeom prst="rect">
            <a:avLst/>
          </a:prstGeom>
        </p:spPr>
      </p:pic>
      <p:pic>
        <p:nvPicPr>
          <p:cNvPr id="7" name="Immagine 6"/>
          <p:cNvPicPr>
            <a:picLocks noChangeAspect="1"/>
          </p:cNvPicPr>
          <p:nvPr/>
        </p:nvPicPr>
        <p:blipFill>
          <a:blip r:embed="rId4"/>
          <a:stretch>
            <a:fillRect/>
          </a:stretch>
        </p:blipFill>
        <p:spPr>
          <a:xfrm>
            <a:off x="2132201" y="192416"/>
            <a:ext cx="1400545" cy="784305"/>
          </a:xfrm>
          <a:prstGeom prst="rect">
            <a:avLst/>
          </a:prstGeom>
        </p:spPr>
      </p:pic>
      <p:pic>
        <p:nvPicPr>
          <p:cNvPr id="8" name="Immagine 7"/>
          <p:cNvPicPr>
            <a:picLocks noChangeAspect="1"/>
          </p:cNvPicPr>
          <p:nvPr/>
        </p:nvPicPr>
        <p:blipFill>
          <a:blip r:embed="rId5"/>
          <a:stretch>
            <a:fillRect/>
          </a:stretch>
        </p:blipFill>
        <p:spPr>
          <a:xfrm>
            <a:off x="201621" y="72585"/>
            <a:ext cx="1543147" cy="761929"/>
          </a:xfrm>
          <a:prstGeom prst="rect">
            <a:avLst/>
          </a:prstGeom>
        </p:spPr>
      </p:pic>
      <p:pic>
        <p:nvPicPr>
          <p:cNvPr id="9" name="Immagine 8"/>
          <p:cNvPicPr>
            <a:picLocks noChangeAspect="1"/>
          </p:cNvPicPr>
          <p:nvPr/>
        </p:nvPicPr>
        <p:blipFill>
          <a:blip r:embed="rId6"/>
          <a:stretch>
            <a:fillRect/>
          </a:stretch>
        </p:blipFill>
        <p:spPr>
          <a:xfrm>
            <a:off x="3800144" y="-41414"/>
            <a:ext cx="1206196" cy="875928"/>
          </a:xfrm>
          <a:prstGeom prst="rect">
            <a:avLst/>
          </a:prstGeom>
        </p:spPr>
      </p:pic>
      <p:sp>
        <p:nvSpPr>
          <p:cNvPr id="10" name="CasellaDiTesto 9"/>
          <p:cNvSpPr txBox="1"/>
          <p:nvPr/>
        </p:nvSpPr>
        <p:spPr>
          <a:xfrm>
            <a:off x="288950" y="5325089"/>
            <a:ext cx="4413239" cy="830997"/>
          </a:xfrm>
          <a:prstGeom prst="rect">
            <a:avLst/>
          </a:prstGeom>
          <a:noFill/>
        </p:spPr>
        <p:txBody>
          <a:bodyPr wrap="square" rtlCol="0">
            <a:spAutoFit/>
          </a:bodyPr>
          <a:lstStyle/>
          <a:p>
            <a:r>
              <a:rPr lang="it-IT" sz="2400" dirty="0" err="1" smtClean="0"/>
              <a:t>Projects</a:t>
            </a:r>
            <a:r>
              <a:rPr lang="it-IT" sz="2400" dirty="0" smtClean="0"/>
              <a:t>: SSD PESCA </a:t>
            </a:r>
            <a:r>
              <a:rPr lang="it-IT" sz="2400" dirty="0"/>
              <a:t>-</a:t>
            </a:r>
            <a:r>
              <a:rPr lang="it-IT" sz="2400" dirty="0" smtClean="0"/>
              <a:t>  </a:t>
            </a:r>
          </a:p>
          <a:p>
            <a:r>
              <a:rPr lang="it-IT" sz="2400" dirty="0" smtClean="0"/>
              <a:t>RITMARE -  JERICO-NEXT </a:t>
            </a:r>
            <a:endParaRPr lang="it-IT" sz="2400" dirty="0"/>
          </a:p>
        </p:txBody>
      </p:sp>
      <p:pic>
        <p:nvPicPr>
          <p:cNvPr id="11" name="Immagine 10"/>
          <p:cNvPicPr>
            <a:picLocks noChangeAspect="1"/>
          </p:cNvPicPr>
          <p:nvPr/>
        </p:nvPicPr>
        <p:blipFill>
          <a:blip r:embed="rId7"/>
          <a:stretch>
            <a:fillRect/>
          </a:stretch>
        </p:blipFill>
        <p:spPr>
          <a:xfrm>
            <a:off x="5673819" y="5813662"/>
            <a:ext cx="1775055" cy="830997"/>
          </a:xfrm>
          <a:prstGeom prst="rect">
            <a:avLst/>
          </a:prstGeom>
        </p:spPr>
      </p:pic>
      <p:pic>
        <p:nvPicPr>
          <p:cNvPr id="17" name="Immagine 16"/>
          <p:cNvPicPr>
            <a:picLocks noChangeAspect="1"/>
          </p:cNvPicPr>
          <p:nvPr/>
        </p:nvPicPr>
        <p:blipFill>
          <a:blip r:embed="rId8"/>
          <a:stretch>
            <a:fillRect/>
          </a:stretch>
        </p:blipFill>
        <p:spPr>
          <a:xfrm>
            <a:off x="4098698" y="5704050"/>
            <a:ext cx="1206981" cy="904071"/>
          </a:xfrm>
          <a:prstGeom prst="rect">
            <a:avLst/>
          </a:prstGeom>
        </p:spPr>
      </p:pic>
    </p:spTree>
    <p:extLst>
      <p:ext uri="{BB962C8B-B14F-4D97-AF65-F5344CB8AC3E}">
        <p14:creationId xmlns:p14="http://schemas.microsoft.com/office/powerpoint/2010/main" val="403709333"/>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figure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505825" y="1255437"/>
            <a:ext cx="4176329" cy="5773117"/>
          </a:xfrm>
          <a:prstGeom prst="rect">
            <a:avLst/>
          </a:prstGeom>
          <a:noFill/>
          <a:ln w="9525">
            <a:noFill/>
            <a:miter lim="800000"/>
            <a:headEnd/>
            <a:tailEnd/>
          </a:ln>
        </p:spPr>
      </p:pic>
      <p:sp>
        <p:nvSpPr>
          <p:cNvPr id="10" name="Rettangolo 9"/>
          <p:cNvSpPr/>
          <p:nvPr/>
        </p:nvSpPr>
        <p:spPr>
          <a:xfrm>
            <a:off x="0" y="0"/>
            <a:ext cx="9144000" cy="6858000"/>
          </a:xfrm>
          <a:prstGeom prst="rect">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sz="2000" dirty="0"/>
          </a:p>
        </p:txBody>
      </p:sp>
      <p:sp>
        <p:nvSpPr>
          <p:cNvPr id="9" name="Text Box 2"/>
          <p:cNvSpPr txBox="1">
            <a:spLocks noChangeArrowheads="1"/>
          </p:cNvSpPr>
          <p:nvPr/>
        </p:nvSpPr>
        <p:spPr bwMode="auto">
          <a:xfrm>
            <a:off x="-66175" y="441779"/>
            <a:ext cx="9144000" cy="461665"/>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it-IT" sz="2400" b="1" dirty="0" err="1" smtClean="0">
                <a:solidFill>
                  <a:schemeClr val="accent1"/>
                </a:solidFill>
                <a:latin typeface="Helvetica"/>
                <a:ea typeface="MS Mincho" charset="-128"/>
                <a:cs typeface="Helvetica"/>
              </a:rPr>
              <a:t>Retention</a:t>
            </a:r>
            <a:r>
              <a:rPr lang="it-IT" sz="2400" b="1" dirty="0" smtClean="0">
                <a:solidFill>
                  <a:schemeClr val="accent1"/>
                </a:solidFill>
                <a:latin typeface="Helvetica"/>
                <a:ea typeface="MS Mincho" charset="-128"/>
                <a:cs typeface="Helvetica"/>
              </a:rPr>
              <a:t> </a:t>
            </a:r>
            <a:r>
              <a:rPr lang="it-IT" sz="2400" b="1" dirty="0" err="1" smtClean="0">
                <a:solidFill>
                  <a:schemeClr val="accent1"/>
                </a:solidFill>
                <a:latin typeface="Helvetica"/>
                <a:ea typeface="MS Mincho" charset="-128"/>
                <a:cs typeface="Helvetica"/>
              </a:rPr>
              <a:t>properties</a:t>
            </a:r>
            <a:r>
              <a:rPr lang="it-IT" sz="2400" b="1" dirty="0" smtClean="0">
                <a:solidFill>
                  <a:schemeClr val="accent1"/>
                </a:solidFill>
                <a:latin typeface="Helvetica"/>
                <a:ea typeface="MS Mincho" charset="-128"/>
                <a:cs typeface="Helvetica"/>
              </a:rPr>
              <a:t>  in the </a:t>
            </a:r>
            <a:r>
              <a:rPr lang="it-IT" sz="2400" b="1" dirty="0" err="1" smtClean="0">
                <a:solidFill>
                  <a:schemeClr val="accent1"/>
                </a:solidFill>
                <a:latin typeface="Helvetica"/>
                <a:ea typeface="MS Mincho" charset="-128"/>
                <a:cs typeface="Helvetica"/>
              </a:rPr>
              <a:t>Gulf</a:t>
            </a:r>
            <a:r>
              <a:rPr lang="it-IT" sz="2400" b="1" dirty="0" smtClean="0">
                <a:solidFill>
                  <a:schemeClr val="accent1"/>
                </a:solidFill>
                <a:latin typeface="Helvetica"/>
                <a:ea typeface="MS Mincho" charset="-128"/>
                <a:cs typeface="Helvetica"/>
              </a:rPr>
              <a:t> </a:t>
            </a:r>
            <a:r>
              <a:rPr lang="it-IT" sz="2400" b="1" dirty="0" err="1" smtClean="0">
                <a:solidFill>
                  <a:schemeClr val="accent1"/>
                </a:solidFill>
                <a:latin typeface="Helvetica"/>
                <a:ea typeface="MS Mincho" charset="-128"/>
                <a:cs typeface="Helvetica"/>
              </a:rPr>
              <a:t>using</a:t>
            </a:r>
            <a:r>
              <a:rPr lang="it-IT" sz="2400" b="1" dirty="0" smtClean="0">
                <a:solidFill>
                  <a:schemeClr val="accent1"/>
                </a:solidFill>
                <a:latin typeface="Helvetica"/>
                <a:ea typeface="MS Mincho" charset="-128"/>
                <a:cs typeface="Helvetica"/>
              </a:rPr>
              <a:t> radar data</a:t>
            </a:r>
            <a:endParaRPr lang="en-US" sz="2400" dirty="0">
              <a:latin typeface="Helvetica"/>
              <a:cs typeface="Helvetica"/>
            </a:endParaRPr>
          </a:p>
        </p:txBody>
      </p:sp>
      <p:sp>
        <p:nvSpPr>
          <p:cNvPr id="11" name="Text Box 3"/>
          <p:cNvSpPr txBox="1">
            <a:spLocks noChangeArrowheads="1"/>
          </p:cNvSpPr>
          <p:nvPr/>
        </p:nvSpPr>
        <p:spPr bwMode="auto">
          <a:xfrm>
            <a:off x="107504" y="1365163"/>
            <a:ext cx="4576111" cy="6294030"/>
          </a:xfrm>
          <a:prstGeom prst="rect">
            <a:avLst/>
          </a:prstGeom>
          <a:noFill/>
          <a:ln w="9525">
            <a:noFill/>
            <a:miter lim="800000"/>
            <a:headEnd/>
            <a:tailEnd/>
          </a:ln>
        </p:spPr>
        <p:txBody>
          <a:bodyPr wrap="square">
            <a:prstTxWarp prst="textNoShape">
              <a:avLst/>
            </a:prstTxWarp>
            <a:spAutoFit/>
          </a:bodyPr>
          <a:lstStyle/>
          <a:p>
            <a:pPr>
              <a:spcBef>
                <a:spcPct val="50000"/>
              </a:spcBef>
              <a:buFont typeface="Times" pitchFamily="-72" charset="0"/>
              <a:buChar char="•"/>
            </a:pPr>
            <a:r>
              <a:rPr lang="en-US" sz="2200" dirty="0" smtClean="0">
                <a:latin typeface="Helvetica"/>
                <a:cs typeface="Helvetica"/>
              </a:rPr>
              <a:t> The motion of virtual particles, launched every 12 hours, is computed from radar data </a:t>
            </a:r>
            <a:endParaRPr lang="en-US" sz="2000" dirty="0" smtClean="0">
              <a:latin typeface="Helvetica"/>
              <a:cs typeface="Helvetica"/>
            </a:endParaRPr>
          </a:p>
          <a:p>
            <a:pPr>
              <a:spcBef>
                <a:spcPct val="50000"/>
              </a:spcBef>
              <a:buFont typeface="Times" pitchFamily="-72" charset="0"/>
              <a:buChar char="•"/>
            </a:pPr>
            <a:r>
              <a:rPr lang="en-US" sz="2000" dirty="0" smtClean="0">
                <a:latin typeface="Helvetica"/>
                <a:cs typeface="Helvetica"/>
              </a:rPr>
              <a:t> </a:t>
            </a:r>
            <a:r>
              <a:rPr lang="en-US" sz="2200" dirty="0" smtClean="0">
                <a:latin typeface="Helvetica"/>
                <a:cs typeface="Helvetica"/>
              </a:rPr>
              <a:t>Monthly average residence times are typically less that 5 days, with standard deviations of 3-4 days.</a:t>
            </a:r>
          </a:p>
          <a:p>
            <a:pPr>
              <a:spcBef>
                <a:spcPct val="50000"/>
              </a:spcBef>
              <a:buFont typeface="Times" pitchFamily="-72" charset="0"/>
              <a:buChar char="•"/>
            </a:pPr>
            <a:r>
              <a:rPr lang="en-US" sz="2200" dirty="0" smtClean="0">
                <a:latin typeface="Helvetica"/>
                <a:cs typeface="Helvetica"/>
              </a:rPr>
              <a:t>  Results suggest that it is unlikely that larvae and juveniles  in the Gulf are locally spawned</a:t>
            </a:r>
            <a:endParaRPr lang="en-US" sz="2000" dirty="0" smtClean="0">
              <a:latin typeface="Helvetica"/>
              <a:cs typeface="Helvetica"/>
            </a:endParaRPr>
          </a:p>
          <a:p>
            <a:pPr>
              <a:spcBef>
                <a:spcPct val="50000"/>
              </a:spcBef>
              <a:buFont typeface="Times" pitchFamily="-72" charset="0"/>
              <a:buChar char="•"/>
            </a:pPr>
            <a:endParaRPr lang="en-US" sz="2000" dirty="0">
              <a:latin typeface="Helvetica"/>
              <a:cs typeface="Helvetica"/>
            </a:endParaRPr>
          </a:p>
          <a:p>
            <a:pPr>
              <a:spcBef>
                <a:spcPct val="50000"/>
              </a:spcBef>
              <a:buFont typeface="Times" pitchFamily="-72" charset="0"/>
              <a:buChar char="•"/>
            </a:pPr>
            <a:endParaRPr lang="en-US" sz="2000" dirty="0" smtClean="0">
              <a:latin typeface="Helvetica"/>
              <a:cs typeface="Helvetica"/>
            </a:endParaRPr>
          </a:p>
          <a:p>
            <a:endParaRPr lang="it-IT" sz="2400" dirty="0">
              <a:solidFill>
                <a:schemeClr val="accent1">
                  <a:lumMod val="50000"/>
                </a:schemeClr>
              </a:solidFill>
            </a:endParaRPr>
          </a:p>
          <a:p>
            <a:pPr>
              <a:spcBef>
                <a:spcPct val="50000"/>
              </a:spcBef>
              <a:buFont typeface="Times" pitchFamily="-72" charset="0"/>
              <a:buChar char="•"/>
            </a:pPr>
            <a:endParaRPr lang="en-US" sz="2200" dirty="0" smtClean="0">
              <a:latin typeface="Helvetica"/>
              <a:cs typeface="Helvetica"/>
            </a:endParaRPr>
          </a:p>
          <a:p>
            <a:pPr>
              <a:spcBef>
                <a:spcPct val="50000"/>
              </a:spcBef>
              <a:buFont typeface="Times" pitchFamily="-72" charset="0"/>
              <a:buChar char="•"/>
            </a:pPr>
            <a:endParaRPr lang="en-US" sz="2200" dirty="0" smtClean="0">
              <a:latin typeface="Helvetica"/>
              <a:cs typeface="Helvetica"/>
            </a:endParaRPr>
          </a:p>
          <a:p>
            <a:pPr>
              <a:spcBef>
                <a:spcPct val="50000"/>
              </a:spcBef>
            </a:pPr>
            <a:endParaRPr lang="en-US" sz="2200" dirty="0" smtClean="0">
              <a:latin typeface="Helvetica"/>
              <a:cs typeface="Helvetica"/>
            </a:endParaRPr>
          </a:p>
        </p:txBody>
      </p:sp>
      <p:pic>
        <p:nvPicPr>
          <p:cNvPr id="13" name="Immagine 12"/>
          <p:cNvPicPr>
            <a:picLocks noChangeAspect="1"/>
          </p:cNvPicPr>
          <p:nvPr/>
        </p:nvPicPr>
        <p:blipFill>
          <a:blip r:embed="rId4"/>
          <a:stretch>
            <a:fillRect/>
          </a:stretch>
        </p:blipFill>
        <p:spPr>
          <a:xfrm>
            <a:off x="282523" y="5978386"/>
            <a:ext cx="628361" cy="620020"/>
          </a:xfrm>
          <a:prstGeom prst="rect">
            <a:avLst/>
          </a:prstGeom>
        </p:spPr>
      </p:pic>
      <p:pic>
        <p:nvPicPr>
          <p:cNvPr id="14" name="Immagine 13" descr="IMG_1205.JPG"/>
          <p:cNvPicPr>
            <a:picLocks noChangeAspect="1"/>
          </p:cNvPicPr>
          <p:nvPr/>
        </p:nvPicPr>
        <p:blipFill>
          <a:blip r:embed="rId5">
            <a:extLst>
              <a:ext uri="{BEBA8EAE-BF5A-486C-A8C5-ECC9F3942E4B}">
                <a14:imgProps xmlns:a14="http://schemas.microsoft.com/office/drawing/2010/main">
                  <a14:imgLayer r:embed="rId6">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16200000">
            <a:off x="1714354" y="5261550"/>
            <a:ext cx="1527831" cy="1145874"/>
          </a:xfrm>
          <a:prstGeom prst="rect">
            <a:avLst/>
          </a:prstGeom>
        </p:spPr>
      </p:pic>
    </p:spTree>
    <p:extLst>
      <p:ext uri="{BB962C8B-B14F-4D97-AF65-F5344CB8AC3E}">
        <p14:creationId xmlns:p14="http://schemas.microsoft.com/office/powerpoint/2010/main" val="185465184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9"/>
          <p:cNvSpPr/>
          <p:nvPr/>
        </p:nvSpPr>
        <p:spPr>
          <a:xfrm>
            <a:off x="0" y="0"/>
            <a:ext cx="9144000" cy="6858000"/>
          </a:xfrm>
          <a:prstGeom prst="rect">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sz="2000" dirty="0"/>
          </a:p>
        </p:txBody>
      </p:sp>
      <p:sp>
        <p:nvSpPr>
          <p:cNvPr id="8" name="Text Box 2"/>
          <p:cNvSpPr txBox="1">
            <a:spLocks noChangeArrowheads="1"/>
          </p:cNvSpPr>
          <p:nvPr/>
        </p:nvSpPr>
        <p:spPr bwMode="auto">
          <a:xfrm>
            <a:off x="0" y="426202"/>
            <a:ext cx="9144000" cy="461665"/>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it-IT" sz="2400" b="1" dirty="0" err="1" smtClean="0">
                <a:solidFill>
                  <a:schemeClr val="accent1"/>
                </a:solidFill>
                <a:latin typeface="Helvetica"/>
                <a:ea typeface="MS Mincho" charset="-128"/>
                <a:cs typeface="Helvetica"/>
              </a:rPr>
              <a:t>Effects</a:t>
            </a:r>
            <a:r>
              <a:rPr lang="it-IT" sz="2400" b="1" dirty="0" smtClean="0">
                <a:solidFill>
                  <a:schemeClr val="accent1"/>
                </a:solidFill>
                <a:latin typeface="Helvetica"/>
                <a:ea typeface="MS Mincho" charset="-128"/>
                <a:cs typeface="Helvetica"/>
              </a:rPr>
              <a:t> of </a:t>
            </a:r>
            <a:r>
              <a:rPr lang="it-IT" sz="2400" b="1" dirty="0" err="1" smtClean="0">
                <a:solidFill>
                  <a:schemeClr val="accent1"/>
                </a:solidFill>
                <a:latin typeface="Helvetica"/>
                <a:ea typeface="MS Mincho" charset="-128"/>
                <a:cs typeface="Helvetica"/>
              </a:rPr>
              <a:t>subsurface</a:t>
            </a:r>
            <a:r>
              <a:rPr lang="it-IT" sz="2400" b="1" dirty="0" smtClean="0">
                <a:solidFill>
                  <a:schemeClr val="accent1"/>
                </a:solidFill>
                <a:latin typeface="Helvetica"/>
                <a:ea typeface="MS Mincho" charset="-128"/>
                <a:cs typeface="Helvetica"/>
              </a:rPr>
              <a:t> </a:t>
            </a:r>
            <a:r>
              <a:rPr lang="it-IT" sz="2400" b="1" dirty="0" err="1" smtClean="0">
                <a:solidFill>
                  <a:schemeClr val="accent1"/>
                </a:solidFill>
                <a:latin typeface="Helvetica"/>
                <a:ea typeface="MS Mincho" charset="-128"/>
                <a:cs typeface="Helvetica"/>
              </a:rPr>
              <a:t>current</a:t>
            </a:r>
            <a:r>
              <a:rPr lang="it-IT" sz="2400" b="1" dirty="0" smtClean="0">
                <a:solidFill>
                  <a:schemeClr val="accent1"/>
                </a:solidFill>
                <a:latin typeface="Helvetica"/>
                <a:ea typeface="MS Mincho" charset="-128"/>
                <a:cs typeface="Helvetica"/>
              </a:rPr>
              <a:t> from ADCP</a:t>
            </a:r>
            <a:endParaRPr lang="en-US" dirty="0">
              <a:latin typeface="Helvetica"/>
              <a:cs typeface="Helvetica"/>
            </a:endParaRPr>
          </a:p>
        </p:txBody>
      </p:sp>
      <p:pic>
        <p:nvPicPr>
          <p:cNvPr id="9" name="Immagine 8" descr="HFR_coverage.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45690" y="1198974"/>
            <a:ext cx="2654234" cy="2412746"/>
          </a:xfrm>
          <a:prstGeom prst="rect">
            <a:avLst/>
          </a:prstGeom>
        </p:spPr>
      </p:pic>
      <p:sp>
        <p:nvSpPr>
          <p:cNvPr id="11" name="CasellaDiTesto 10"/>
          <p:cNvSpPr txBox="1"/>
          <p:nvPr/>
        </p:nvSpPr>
        <p:spPr>
          <a:xfrm>
            <a:off x="4096241" y="1198974"/>
            <a:ext cx="4822334" cy="4401205"/>
          </a:xfrm>
          <a:prstGeom prst="rect">
            <a:avLst/>
          </a:prstGeom>
          <a:noFill/>
        </p:spPr>
        <p:txBody>
          <a:bodyPr wrap="square" rtlCol="0">
            <a:spAutoFit/>
          </a:bodyPr>
          <a:lstStyle/>
          <a:p>
            <a:pPr marL="285750" indent="-285750">
              <a:buFont typeface="Arial"/>
              <a:buChar char="•"/>
            </a:pPr>
            <a:r>
              <a:rPr lang="it-IT" sz="2000" dirty="0" smtClean="0">
                <a:latin typeface="Helvetica"/>
                <a:cs typeface="Helvetica"/>
              </a:rPr>
              <a:t>Data from the ADCP </a:t>
            </a:r>
            <a:r>
              <a:rPr lang="it-IT" sz="2000" dirty="0" err="1" smtClean="0">
                <a:latin typeface="Helvetica"/>
                <a:cs typeface="Helvetica"/>
              </a:rPr>
              <a:t>currentmeter</a:t>
            </a:r>
            <a:r>
              <a:rPr lang="it-IT" sz="2000" dirty="0" smtClean="0">
                <a:latin typeface="Helvetica"/>
                <a:cs typeface="Helvetica"/>
              </a:rPr>
              <a:t> in the </a:t>
            </a:r>
            <a:r>
              <a:rPr lang="it-IT" sz="2000" dirty="0" err="1" smtClean="0">
                <a:latin typeface="Helvetica"/>
                <a:cs typeface="Helvetica"/>
              </a:rPr>
              <a:t>Gulf</a:t>
            </a:r>
            <a:r>
              <a:rPr lang="it-IT" sz="2000" dirty="0" smtClean="0">
                <a:latin typeface="Helvetica"/>
                <a:cs typeface="Helvetica"/>
              </a:rPr>
              <a:t>  (17 m)  show </a:t>
            </a:r>
            <a:r>
              <a:rPr lang="it-IT" sz="2000" dirty="0" err="1" smtClean="0">
                <a:latin typeface="Helvetica"/>
                <a:cs typeface="Helvetica"/>
              </a:rPr>
              <a:t>that</a:t>
            </a:r>
            <a:r>
              <a:rPr lang="it-IT" sz="2000" dirty="0" smtClean="0">
                <a:latin typeface="Helvetica"/>
                <a:cs typeface="Helvetica"/>
              </a:rPr>
              <a:t> </a:t>
            </a:r>
            <a:r>
              <a:rPr lang="it-IT" sz="2000" dirty="0" err="1" smtClean="0">
                <a:latin typeface="Helvetica"/>
                <a:cs typeface="Helvetica"/>
              </a:rPr>
              <a:t>subsurface</a:t>
            </a:r>
            <a:r>
              <a:rPr lang="it-IT" sz="2000" dirty="0" smtClean="0">
                <a:latin typeface="Helvetica"/>
                <a:cs typeface="Helvetica"/>
              </a:rPr>
              <a:t> </a:t>
            </a:r>
            <a:r>
              <a:rPr lang="it-IT" sz="2000" dirty="0" err="1" smtClean="0">
                <a:latin typeface="Helvetica"/>
                <a:cs typeface="Helvetica"/>
              </a:rPr>
              <a:t>velocity</a:t>
            </a:r>
            <a:r>
              <a:rPr lang="it-IT" sz="2000" dirty="0" smtClean="0">
                <a:latin typeface="Helvetica"/>
                <a:cs typeface="Helvetica"/>
              </a:rPr>
              <a:t> </a:t>
            </a:r>
            <a:r>
              <a:rPr lang="it-IT" sz="2000" dirty="0" err="1" smtClean="0">
                <a:latin typeface="Helvetica"/>
                <a:cs typeface="Helvetica"/>
              </a:rPr>
              <a:t>is</a:t>
            </a:r>
            <a:r>
              <a:rPr lang="it-IT" sz="2000" dirty="0" smtClean="0">
                <a:latin typeface="Helvetica"/>
                <a:cs typeface="Helvetica"/>
              </a:rPr>
              <a:t> </a:t>
            </a:r>
            <a:r>
              <a:rPr lang="it-IT" sz="2000" dirty="0" err="1" smtClean="0">
                <a:latin typeface="Helvetica"/>
                <a:cs typeface="Helvetica"/>
              </a:rPr>
              <a:t>consistent</a:t>
            </a:r>
            <a:r>
              <a:rPr lang="it-IT" sz="2000" dirty="0" smtClean="0">
                <a:latin typeface="Helvetica"/>
                <a:cs typeface="Helvetica"/>
              </a:rPr>
              <a:t> with radar </a:t>
            </a:r>
            <a:r>
              <a:rPr lang="it-IT" sz="2000" dirty="0" err="1" smtClean="0">
                <a:latin typeface="Helvetica"/>
                <a:cs typeface="Helvetica"/>
              </a:rPr>
              <a:t>velocity</a:t>
            </a:r>
            <a:r>
              <a:rPr lang="it-IT" sz="2000" dirty="0" smtClean="0">
                <a:latin typeface="Helvetica"/>
                <a:cs typeface="Helvetica"/>
              </a:rPr>
              <a:t> (</a:t>
            </a:r>
            <a:r>
              <a:rPr lang="it-IT" sz="2000" dirty="0" err="1" smtClean="0">
                <a:latin typeface="Helvetica"/>
                <a:cs typeface="Helvetica"/>
              </a:rPr>
              <a:t>correlation</a:t>
            </a:r>
            <a:r>
              <a:rPr lang="it-IT" sz="2000" dirty="0" smtClean="0">
                <a:latin typeface="Helvetica"/>
                <a:cs typeface="Helvetica"/>
              </a:rPr>
              <a:t>  0.8-0.9)</a:t>
            </a:r>
          </a:p>
          <a:p>
            <a:endParaRPr lang="it-IT" sz="2000" dirty="0">
              <a:latin typeface="Helvetica"/>
              <a:cs typeface="Helvetica"/>
            </a:endParaRPr>
          </a:p>
          <a:p>
            <a:pPr marL="285750" indent="-285750">
              <a:buFont typeface="Arial"/>
              <a:buChar char="•"/>
            </a:pPr>
            <a:r>
              <a:rPr lang="it-IT" sz="2000" dirty="0" err="1" smtClean="0">
                <a:latin typeface="Helvetica"/>
                <a:cs typeface="Helvetica"/>
              </a:rPr>
              <a:t>Velocity</a:t>
            </a:r>
            <a:r>
              <a:rPr lang="it-IT" sz="2000" dirty="0" smtClean="0">
                <a:latin typeface="Helvetica"/>
                <a:cs typeface="Helvetica"/>
              </a:rPr>
              <a:t> </a:t>
            </a:r>
            <a:r>
              <a:rPr lang="it-IT" sz="2000" dirty="0" err="1" smtClean="0">
                <a:latin typeface="Helvetica"/>
                <a:cs typeface="Helvetica"/>
              </a:rPr>
              <a:t>is</a:t>
            </a:r>
            <a:r>
              <a:rPr lang="it-IT" sz="2000" dirty="0" smtClean="0">
                <a:latin typeface="Helvetica"/>
                <a:cs typeface="Helvetica"/>
              </a:rPr>
              <a:t> </a:t>
            </a:r>
            <a:r>
              <a:rPr lang="it-IT" sz="2000" dirty="0" err="1" smtClean="0">
                <a:latin typeface="Helvetica"/>
                <a:cs typeface="Helvetica"/>
              </a:rPr>
              <a:t>lower</a:t>
            </a:r>
            <a:r>
              <a:rPr lang="it-IT" sz="2000" dirty="0" smtClean="0">
                <a:latin typeface="Helvetica"/>
                <a:cs typeface="Helvetica"/>
              </a:rPr>
              <a:t> in the water </a:t>
            </a:r>
            <a:r>
              <a:rPr lang="it-IT" sz="2000" dirty="0" err="1" smtClean="0">
                <a:latin typeface="Helvetica"/>
                <a:cs typeface="Helvetica"/>
              </a:rPr>
              <a:t>column</a:t>
            </a:r>
            <a:r>
              <a:rPr lang="it-IT" sz="2000" dirty="0" smtClean="0">
                <a:latin typeface="Helvetica"/>
                <a:cs typeface="Helvetica"/>
              </a:rPr>
              <a:t>, with </a:t>
            </a:r>
            <a:r>
              <a:rPr lang="it-IT" sz="2000" dirty="0" err="1" smtClean="0">
                <a:latin typeface="Helvetica"/>
                <a:cs typeface="Helvetica"/>
              </a:rPr>
              <a:t>attenuation</a:t>
            </a:r>
            <a:r>
              <a:rPr lang="it-IT" sz="2000" dirty="0" smtClean="0">
                <a:latin typeface="Helvetica"/>
                <a:cs typeface="Helvetica"/>
              </a:rPr>
              <a:t> </a:t>
            </a:r>
            <a:r>
              <a:rPr lang="it-IT" sz="2000" dirty="0" err="1" smtClean="0">
                <a:latin typeface="Helvetica"/>
                <a:cs typeface="Helvetica"/>
              </a:rPr>
              <a:t>coefficients</a:t>
            </a:r>
            <a:r>
              <a:rPr lang="it-IT" sz="2000" dirty="0" smtClean="0">
                <a:latin typeface="Helvetica"/>
                <a:cs typeface="Helvetica"/>
              </a:rPr>
              <a:t> of </a:t>
            </a:r>
            <a:r>
              <a:rPr lang="it-IT" sz="2000" dirty="0" err="1" smtClean="0">
                <a:latin typeface="Helvetica"/>
                <a:cs typeface="Helvetica"/>
              </a:rPr>
              <a:t>approximately</a:t>
            </a:r>
            <a:r>
              <a:rPr lang="it-IT" sz="2000" dirty="0" smtClean="0">
                <a:latin typeface="Helvetica"/>
                <a:cs typeface="Helvetica"/>
              </a:rPr>
              <a:t> 0.70</a:t>
            </a:r>
            <a:endParaRPr lang="it-IT" sz="2000" dirty="0">
              <a:latin typeface="Helvetica"/>
              <a:cs typeface="Helvetica"/>
            </a:endParaRPr>
          </a:p>
          <a:p>
            <a:pPr marL="285750" indent="-285750">
              <a:buFont typeface="Arial"/>
              <a:buChar char="•"/>
            </a:pPr>
            <a:endParaRPr lang="it-IT" sz="2000" dirty="0" smtClean="0">
              <a:latin typeface="Helvetica"/>
              <a:cs typeface="Helvetica"/>
            </a:endParaRPr>
          </a:p>
          <a:p>
            <a:pPr marL="342900" indent="-342900">
              <a:buFont typeface="Arial"/>
              <a:buChar char="•"/>
            </a:pPr>
            <a:r>
              <a:rPr lang="it-IT" sz="2000" dirty="0">
                <a:latin typeface="Helvetica"/>
                <a:cs typeface="Helvetica"/>
              </a:rPr>
              <a:t> </a:t>
            </a:r>
            <a:r>
              <a:rPr lang="it-IT" sz="2000" dirty="0" err="1" smtClean="0">
                <a:latin typeface="Helvetica"/>
                <a:cs typeface="Helvetica"/>
              </a:rPr>
              <a:t>Even</a:t>
            </a:r>
            <a:r>
              <a:rPr lang="it-IT" sz="2000" dirty="0" smtClean="0">
                <a:latin typeface="Helvetica"/>
                <a:cs typeface="Helvetica"/>
              </a:rPr>
              <a:t> with </a:t>
            </a:r>
            <a:r>
              <a:rPr lang="it-IT" sz="2000" dirty="0" err="1" smtClean="0">
                <a:latin typeface="Helvetica"/>
                <a:cs typeface="Helvetica"/>
              </a:rPr>
              <a:t>this</a:t>
            </a:r>
            <a:r>
              <a:rPr lang="it-IT" sz="2000" dirty="0" smtClean="0">
                <a:latin typeface="Helvetica"/>
                <a:cs typeface="Helvetica"/>
              </a:rPr>
              <a:t> </a:t>
            </a:r>
            <a:r>
              <a:rPr lang="it-IT" sz="2000" dirty="0" err="1" smtClean="0">
                <a:latin typeface="Helvetica"/>
                <a:cs typeface="Helvetica"/>
              </a:rPr>
              <a:t>attenuation</a:t>
            </a:r>
            <a:r>
              <a:rPr lang="it-IT" sz="2000" dirty="0" smtClean="0">
                <a:latin typeface="Helvetica"/>
                <a:cs typeface="Helvetica"/>
              </a:rPr>
              <a:t>, residence </a:t>
            </a:r>
            <a:r>
              <a:rPr lang="it-IT" sz="2000" dirty="0" err="1" smtClean="0">
                <a:latin typeface="Helvetica"/>
                <a:cs typeface="Helvetica"/>
              </a:rPr>
              <a:t>times</a:t>
            </a:r>
            <a:r>
              <a:rPr lang="it-IT" sz="2000" dirty="0" smtClean="0">
                <a:latin typeface="Helvetica"/>
                <a:cs typeface="Helvetica"/>
              </a:rPr>
              <a:t> are </a:t>
            </a:r>
            <a:r>
              <a:rPr lang="it-IT" sz="2000" dirty="0" err="1" smtClean="0">
                <a:latin typeface="Helvetica"/>
                <a:cs typeface="Helvetica"/>
              </a:rPr>
              <a:t>typically</a:t>
            </a:r>
            <a:r>
              <a:rPr lang="it-IT" sz="2000" dirty="0" smtClean="0">
                <a:latin typeface="Helvetica"/>
                <a:cs typeface="Helvetica"/>
              </a:rPr>
              <a:t> </a:t>
            </a:r>
            <a:r>
              <a:rPr lang="it-IT" sz="2000" dirty="0" err="1" smtClean="0">
                <a:latin typeface="Helvetica"/>
                <a:cs typeface="Helvetica"/>
              </a:rPr>
              <a:t>shorter</a:t>
            </a:r>
            <a:r>
              <a:rPr lang="it-IT" sz="2000" dirty="0" smtClean="0">
                <a:latin typeface="Helvetica"/>
                <a:cs typeface="Helvetica"/>
              </a:rPr>
              <a:t> </a:t>
            </a:r>
            <a:r>
              <a:rPr lang="it-IT" sz="2000" dirty="0" err="1" smtClean="0">
                <a:latin typeface="Helvetica"/>
                <a:cs typeface="Helvetica"/>
              </a:rPr>
              <a:t>than</a:t>
            </a:r>
            <a:r>
              <a:rPr lang="it-IT" sz="2000" dirty="0" smtClean="0">
                <a:latin typeface="Helvetica"/>
                <a:cs typeface="Helvetica"/>
              </a:rPr>
              <a:t> PLD, </a:t>
            </a:r>
            <a:r>
              <a:rPr lang="it-IT" sz="2000" dirty="0" err="1" smtClean="0">
                <a:latin typeface="Helvetica"/>
                <a:cs typeface="Helvetica"/>
              </a:rPr>
              <a:t>conferming</a:t>
            </a:r>
            <a:r>
              <a:rPr lang="it-IT" sz="2000" dirty="0" smtClean="0">
                <a:latin typeface="Helvetica"/>
                <a:cs typeface="Helvetica"/>
              </a:rPr>
              <a:t> </a:t>
            </a:r>
            <a:r>
              <a:rPr lang="it-IT" sz="2000" dirty="0" err="1" smtClean="0">
                <a:latin typeface="Helvetica"/>
                <a:cs typeface="Helvetica"/>
              </a:rPr>
              <a:t>that</a:t>
            </a:r>
            <a:r>
              <a:rPr lang="it-IT" sz="2000" dirty="0" smtClean="0">
                <a:latin typeface="Helvetica"/>
                <a:cs typeface="Helvetica"/>
              </a:rPr>
              <a:t> </a:t>
            </a:r>
            <a:r>
              <a:rPr lang="it-IT" sz="2000" dirty="0" err="1" smtClean="0">
                <a:latin typeface="Helvetica"/>
                <a:cs typeface="Helvetica"/>
              </a:rPr>
              <a:t>it</a:t>
            </a:r>
            <a:r>
              <a:rPr lang="it-IT" sz="2000" dirty="0" smtClean="0">
                <a:latin typeface="Helvetica"/>
                <a:cs typeface="Helvetica"/>
              </a:rPr>
              <a:t> </a:t>
            </a:r>
            <a:r>
              <a:rPr lang="it-IT" sz="2000" dirty="0" err="1" smtClean="0">
                <a:latin typeface="Helvetica"/>
                <a:cs typeface="Helvetica"/>
              </a:rPr>
              <a:t>is</a:t>
            </a:r>
            <a:r>
              <a:rPr lang="it-IT" sz="2000" dirty="0" smtClean="0">
                <a:latin typeface="Helvetica"/>
                <a:cs typeface="Helvetica"/>
              </a:rPr>
              <a:t> </a:t>
            </a:r>
            <a:r>
              <a:rPr lang="it-IT" sz="2000" dirty="0" err="1" smtClean="0">
                <a:latin typeface="Helvetica"/>
                <a:cs typeface="Helvetica"/>
              </a:rPr>
              <a:t>not</a:t>
            </a:r>
            <a:r>
              <a:rPr lang="it-IT" sz="2000" dirty="0" smtClean="0">
                <a:latin typeface="Helvetica"/>
                <a:cs typeface="Helvetica"/>
              </a:rPr>
              <a:t> </a:t>
            </a:r>
            <a:r>
              <a:rPr lang="it-IT" sz="2000" dirty="0" err="1" smtClean="0">
                <a:latin typeface="Helvetica"/>
                <a:cs typeface="Helvetica"/>
              </a:rPr>
              <a:t>likely</a:t>
            </a:r>
            <a:r>
              <a:rPr lang="it-IT" sz="2000" dirty="0" smtClean="0">
                <a:latin typeface="Helvetica"/>
                <a:cs typeface="Helvetica"/>
              </a:rPr>
              <a:t> </a:t>
            </a:r>
            <a:r>
              <a:rPr lang="it-IT" sz="2000" dirty="0" err="1" smtClean="0">
                <a:latin typeface="Helvetica"/>
                <a:cs typeface="Helvetica"/>
              </a:rPr>
              <a:t>that</a:t>
            </a:r>
            <a:r>
              <a:rPr lang="it-IT" sz="2000" dirty="0" smtClean="0">
                <a:latin typeface="Helvetica"/>
                <a:cs typeface="Helvetica"/>
              </a:rPr>
              <a:t> </a:t>
            </a:r>
            <a:r>
              <a:rPr lang="it-IT" sz="2000" dirty="0" err="1" smtClean="0">
                <a:latin typeface="Helvetica"/>
                <a:cs typeface="Helvetica"/>
              </a:rPr>
              <a:t>larvae</a:t>
            </a:r>
            <a:r>
              <a:rPr lang="it-IT" sz="2000" dirty="0" smtClean="0">
                <a:latin typeface="Helvetica"/>
                <a:cs typeface="Helvetica"/>
              </a:rPr>
              <a:t> and </a:t>
            </a:r>
            <a:r>
              <a:rPr lang="it-IT" sz="2000" dirty="0" err="1" smtClean="0">
                <a:latin typeface="Helvetica"/>
                <a:cs typeface="Helvetica"/>
              </a:rPr>
              <a:t>juveniles</a:t>
            </a:r>
            <a:r>
              <a:rPr lang="it-IT" sz="2000" dirty="0" smtClean="0">
                <a:latin typeface="Helvetica"/>
                <a:cs typeface="Helvetica"/>
              </a:rPr>
              <a:t> are </a:t>
            </a:r>
            <a:r>
              <a:rPr lang="it-IT" sz="2000" dirty="0" err="1" smtClean="0">
                <a:latin typeface="Helvetica"/>
                <a:cs typeface="Helvetica"/>
              </a:rPr>
              <a:t>locally</a:t>
            </a:r>
            <a:r>
              <a:rPr lang="it-IT" sz="2000" dirty="0" smtClean="0">
                <a:latin typeface="Helvetica"/>
                <a:cs typeface="Helvetica"/>
              </a:rPr>
              <a:t> </a:t>
            </a:r>
            <a:r>
              <a:rPr lang="it-IT" sz="2000" dirty="0" err="1" smtClean="0">
                <a:latin typeface="Helvetica"/>
                <a:cs typeface="Helvetica"/>
              </a:rPr>
              <a:t>spawned</a:t>
            </a:r>
            <a:endParaRPr lang="it-IT" dirty="0">
              <a:latin typeface="Helvetica"/>
              <a:cs typeface="Helvetica"/>
            </a:endParaRPr>
          </a:p>
        </p:txBody>
      </p:sp>
      <p:sp>
        <p:nvSpPr>
          <p:cNvPr id="12" name="Triangolo isoscele 11"/>
          <p:cNvSpPr/>
          <p:nvPr/>
        </p:nvSpPr>
        <p:spPr>
          <a:xfrm>
            <a:off x="1839281" y="2517260"/>
            <a:ext cx="321162" cy="247900"/>
          </a:xfrm>
          <a:prstGeom prst="triangle">
            <a:avLst/>
          </a:prstGeom>
          <a:solidFill>
            <a:srgbClr val="0000FF"/>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13" name="Immagine 7" descr="Northward_Velocity_Comparison_Sardines.jp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7504" y="3741009"/>
            <a:ext cx="4341613" cy="2655999"/>
          </a:xfrm>
          <a:prstGeom prst="rect">
            <a:avLst/>
          </a:prstGeom>
        </p:spPr>
      </p:pic>
      <p:pic>
        <p:nvPicPr>
          <p:cNvPr id="14" name="Immagine 13"/>
          <p:cNvPicPr>
            <a:picLocks noChangeAspect="1"/>
          </p:cNvPicPr>
          <p:nvPr/>
        </p:nvPicPr>
        <p:blipFill>
          <a:blip r:embed="rId5"/>
          <a:stretch>
            <a:fillRect/>
          </a:stretch>
        </p:blipFill>
        <p:spPr>
          <a:xfrm>
            <a:off x="8137029" y="5928228"/>
            <a:ext cx="628361" cy="620020"/>
          </a:xfrm>
          <a:prstGeom prst="rect">
            <a:avLst/>
          </a:prstGeom>
        </p:spPr>
      </p:pic>
    </p:spTree>
    <p:extLst>
      <p:ext uri="{BB962C8B-B14F-4D97-AF65-F5344CB8AC3E}">
        <p14:creationId xmlns:p14="http://schemas.microsoft.com/office/powerpoint/2010/main" val="376947676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9"/>
          <p:cNvSpPr/>
          <p:nvPr/>
        </p:nvSpPr>
        <p:spPr>
          <a:xfrm>
            <a:off x="0" y="0"/>
            <a:ext cx="9144000" cy="6858000"/>
          </a:xfrm>
          <a:prstGeom prst="rect">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sz="2000" dirty="0"/>
          </a:p>
        </p:txBody>
      </p:sp>
      <p:sp>
        <p:nvSpPr>
          <p:cNvPr id="8" name="Text Box 2"/>
          <p:cNvSpPr txBox="1">
            <a:spLocks noChangeArrowheads="1"/>
          </p:cNvSpPr>
          <p:nvPr/>
        </p:nvSpPr>
        <p:spPr bwMode="auto">
          <a:xfrm>
            <a:off x="-7937" y="388659"/>
            <a:ext cx="9144000" cy="461665"/>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it-IT" sz="2400" b="1" dirty="0" err="1" smtClean="0">
                <a:solidFill>
                  <a:schemeClr val="accent1"/>
                </a:solidFill>
                <a:latin typeface="Helvetica"/>
                <a:ea typeface="MS Mincho" charset="-128"/>
                <a:cs typeface="Helvetica"/>
              </a:rPr>
              <a:t>Identification</a:t>
            </a:r>
            <a:r>
              <a:rPr lang="it-IT" sz="2400" b="1" dirty="0" smtClean="0">
                <a:solidFill>
                  <a:schemeClr val="accent1"/>
                </a:solidFill>
                <a:latin typeface="Helvetica"/>
                <a:ea typeface="MS Mincho" charset="-128"/>
                <a:cs typeface="Helvetica"/>
              </a:rPr>
              <a:t> of </a:t>
            </a:r>
            <a:r>
              <a:rPr lang="it-IT" sz="2400" b="1" dirty="0" err="1" smtClean="0">
                <a:solidFill>
                  <a:schemeClr val="accent1"/>
                </a:solidFill>
                <a:latin typeface="Helvetica"/>
                <a:ea typeface="MS Mincho" charset="-128"/>
                <a:cs typeface="Helvetica"/>
              </a:rPr>
              <a:t>most</a:t>
            </a:r>
            <a:r>
              <a:rPr lang="it-IT" sz="2400" b="1" dirty="0" smtClean="0">
                <a:solidFill>
                  <a:schemeClr val="accent1"/>
                </a:solidFill>
                <a:latin typeface="Helvetica"/>
                <a:ea typeface="MS Mincho" charset="-128"/>
                <a:cs typeface="Helvetica"/>
              </a:rPr>
              <a:t> </a:t>
            </a:r>
            <a:r>
              <a:rPr lang="it-IT" sz="2400" b="1" dirty="0" err="1" smtClean="0">
                <a:solidFill>
                  <a:schemeClr val="accent1"/>
                </a:solidFill>
                <a:latin typeface="Helvetica"/>
                <a:ea typeface="MS Mincho" charset="-128"/>
                <a:cs typeface="Helvetica"/>
              </a:rPr>
              <a:t>likely</a:t>
            </a:r>
            <a:r>
              <a:rPr lang="it-IT" sz="2400" b="1" dirty="0" smtClean="0">
                <a:solidFill>
                  <a:schemeClr val="accent1"/>
                </a:solidFill>
                <a:latin typeface="Helvetica"/>
                <a:ea typeface="MS Mincho" charset="-128"/>
                <a:cs typeface="Helvetica"/>
              </a:rPr>
              <a:t> </a:t>
            </a:r>
            <a:r>
              <a:rPr lang="it-IT" sz="2400" b="1" dirty="0" err="1" smtClean="0">
                <a:solidFill>
                  <a:schemeClr val="accent1"/>
                </a:solidFill>
                <a:latin typeface="Helvetica"/>
                <a:ea typeface="MS Mincho" charset="-128"/>
                <a:cs typeface="Helvetica"/>
              </a:rPr>
              <a:t>spawning</a:t>
            </a:r>
            <a:r>
              <a:rPr lang="it-IT" sz="2400" b="1" dirty="0" smtClean="0">
                <a:solidFill>
                  <a:schemeClr val="accent1"/>
                </a:solidFill>
                <a:latin typeface="Helvetica"/>
                <a:ea typeface="MS Mincho" charset="-128"/>
                <a:cs typeface="Helvetica"/>
              </a:rPr>
              <a:t> </a:t>
            </a:r>
            <a:r>
              <a:rPr lang="it-IT" sz="2400" b="1" dirty="0" err="1" smtClean="0">
                <a:solidFill>
                  <a:schemeClr val="accent1"/>
                </a:solidFill>
                <a:latin typeface="Helvetica"/>
                <a:ea typeface="MS Mincho" charset="-128"/>
                <a:cs typeface="Helvetica"/>
              </a:rPr>
              <a:t>areas</a:t>
            </a:r>
            <a:r>
              <a:rPr lang="it-IT" sz="2400" b="1" dirty="0" smtClean="0">
                <a:solidFill>
                  <a:schemeClr val="accent1"/>
                </a:solidFill>
                <a:latin typeface="Helvetica"/>
                <a:ea typeface="MS Mincho" charset="-128"/>
                <a:cs typeface="Helvetica"/>
              </a:rPr>
              <a:t> from </a:t>
            </a:r>
            <a:r>
              <a:rPr lang="it-IT" sz="2400" b="1" dirty="0" err="1" smtClean="0">
                <a:solidFill>
                  <a:schemeClr val="accent1"/>
                </a:solidFill>
                <a:latin typeface="Helvetica"/>
                <a:ea typeface="MS Mincho" charset="-128"/>
                <a:cs typeface="Helvetica"/>
              </a:rPr>
              <a:t>drifters</a:t>
            </a:r>
            <a:endParaRPr lang="en-US" sz="2400" dirty="0">
              <a:latin typeface="Helvetica"/>
              <a:cs typeface="Helvetica"/>
            </a:endParaRPr>
          </a:p>
        </p:txBody>
      </p:sp>
      <p:sp>
        <p:nvSpPr>
          <p:cNvPr id="9" name="Text Box 3"/>
          <p:cNvSpPr txBox="1">
            <a:spLocks noChangeArrowheads="1"/>
          </p:cNvSpPr>
          <p:nvPr/>
        </p:nvSpPr>
        <p:spPr bwMode="auto">
          <a:xfrm>
            <a:off x="3250268" y="1113772"/>
            <a:ext cx="5885795" cy="2369880"/>
          </a:xfrm>
          <a:prstGeom prst="rect">
            <a:avLst/>
          </a:prstGeom>
          <a:noFill/>
          <a:ln w="9525">
            <a:noFill/>
            <a:miter lim="800000"/>
            <a:headEnd/>
            <a:tailEnd/>
          </a:ln>
        </p:spPr>
        <p:txBody>
          <a:bodyPr wrap="square">
            <a:prstTxWarp prst="textNoShape">
              <a:avLst/>
            </a:prstTxWarp>
            <a:spAutoFit/>
          </a:bodyPr>
          <a:lstStyle/>
          <a:p>
            <a:pPr>
              <a:spcBef>
                <a:spcPct val="50000"/>
              </a:spcBef>
              <a:buFont typeface="Times" pitchFamily="-72" charset="0"/>
              <a:buChar char="•"/>
            </a:pPr>
            <a:r>
              <a:rPr lang="en-US" sz="2200" dirty="0" smtClean="0">
                <a:latin typeface="Helvetica"/>
                <a:cs typeface="Helvetica"/>
              </a:rPr>
              <a:t> Historical data from drifters </a:t>
            </a:r>
            <a:r>
              <a:rPr lang="en-US" sz="2000" dirty="0" smtClean="0">
                <a:latin typeface="Helvetica"/>
                <a:cs typeface="Helvetica"/>
              </a:rPr>
              <a:t> (392 drifters in the period 1990-2016) have been used to quantify the probability to reach </a:t>
            </a:r>
            <a:r>
              <a:rPr lang="en-US" sz="2000" dirty="0" err="1" smtClean="0">
                <a:latin typeface="Helvetica"/>
                <a:cs typeface="Helvetica"/>
              </a:rPr>
              <a:t>Manfredonia</a:t>
            </a:r>
            <a:r>
              <a:rPr lang="en-US" sz="2000" dirty="0" smtClean="0">
                <a:latin typeface="Helvetica"/>
                <a:cs typeface="Helvetica"/>
              </a:rPr>
              <a:t> from the Adriatic spawning areas </a:t>
            </a:r>
          </a:p>
          <a:p>
            <a:pPr>
              <a:spcBef>
                <a:spcPct val="50000"/>
              </a:spcBef>
            </a:pPr>
            <a:endParaRPr lang="en-US" sz="2200" dirty="0" smtClean="0">
              <a:latin typeface="Helvetica"/>
              <a:cs typeface="Helvetica"/>
            </a:endParaRPr>
          </a:p>
          <a:p>
            <a:pPr>
              <a:spcBef>
                <a:spcPct val="50000"/>
              </a:spcBef>
              <a:buFont typeface="Times" pitchFamily="-72" charset="0"/>
              <a:buChar char="•"/>
            </a:pPr>
            <a:r>
              <a:rPr lang="en-US" sz="2200" dirty="0" smtClean="0">
                <a:latin typeface="Helvetica"/>
                <a:cs typeface="Helvetica"/>
              </a:rPr>
              <a:t> </a:t>
            </a:r>
            <a:endParaRPr lang="en-US" sz="2200" dirty="0">
              <a:latin typeface="Helvetica"/>
              <a:cs typeface="Helvetica"/>
            </a:endParaRPr>
          </a:p>
        </p:txBody>
      </p:sp>
      <p:pic>
        <p:nvPicPr>
          <p:cNvPr id="11" name="Immagine 10" descr="drifter_1.jpe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259820" y="908837"/>
            <a:ext cx="990448" cy="1627164"/>
          </a:xfrm>
          <a:prstGeom prst="rect">
            <a:avLst/>
          </a:prstGeom>
        </p:spPr>
      </p:pic>
      <p:pic>
        <p:nvPicPr>
          <p:cNvPr id="12" name="Immagine 11" descr="drifter_2.jpe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19161" y="1287775"/>
            <a:ext cx="1664301" cy="1248226"/>
          </a:xfrm>
          <a:prstGeom prst="rect">
            <a:avLst/>
          </a:prstGeom>
        </p:spPr>
      </p:pic>
      <p:pic>
        <p:nvPicPr>
          <p:cNvPr id="13" name="Immagine 10" descr="drifters_conditional_set_horizontal.png"/>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25584" y="2876544"/>
            <a:ext cx="8863983" cy="3223267"/>
          </a:xfrm>
          <a:prstGeom prst="rect">
            <a:avLst/>
          </a:prstGeom>
        </p:spPr>
      </p:pic>
      <p:sp>
        <p:nvSpPr>
          <p:cNvPr id="2" name="TextBox 1"/>
          <p:cNvSpPr txBox="1"/>
          <p:nvPr/>
        </p:nvSpPr>
        <p:spPr>
          <a:xfrm>
            <a:off x="319161" y="6060285"/>
            <a:ext cx="8124382" cy="369332"/>
          </a:xfrm>
          <a:prstGeom prst="rect">
            <a:avLst/>
          </a:prstGeom>
          <a:noFill/>
        </p:spPr>
        <p:txBody>
          <a:bodyPr wrap="square" rtlCol="0">
            <a:spAutoFit/>
          </a:bodyPr>
          <a:lstStyle/>
          <a:p>
            <a:r>
              <a:rPr lang="en-US" dirty="0" smtClean="0"/>
              <a:t>PLD  0-20, 20-40, 40-60 days (from left to right)   </a:t>
            </a:r>
            <a:endParaRPr lang="en-US" dirty="0"/>
          </a:p>
        </p:txBody>
      </p:sp>
      <p:pic>
        <p:nvPicPr>
          <p:cNvPr id="15" name="Immagine 14"/>
          <p:cNvPicPr>
            <a:picLocks noChangeAspect="1"/>
          </p:cNvPicPr>
          <p:nvPr/>
        </p:nvPicPr>
        <p:blipFill>
          <a:blip r:embed="rId6"/>
          <a:stretch>
            <a:fillRect/>
          </a:stretch>
        </p:blipFill>
        <p:spPr>
          <a:xfrm>
            <a:off x="8295356" y="6113067"/>
            <a:ext cx="628361" cy="620020"/>
          </a:xfrm>
          <a:prstGeom prst="rect">
            <a:avLst/>
          </a:prstGeom>
        </p:spPr>
      </p:pic>
    </p:spTree>
    <p:extLst>
      <p:ext uri="{BB962C8B-B14F-4D97-AF65-F5344CB8AC3E}">
        <p14:creationId xmlns:p14="http://schemas.microsoft.com/office/powerpoint/2010/main" val="114812650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45" descr="LE ONDE ALL'ESTERNO DEI MOLI HANNO AVANZAMENTRETTILINEO"/>
          <p:cNvPicPr>
            <a:picLocks noChangeAspect="1" noChangeArrowheads="1"/>
          </p:cNvPicPr>
          <p:nvPr/>
        </p:nvPicPr>
        <p:blipFill>
          <a:blip r:embed="rId2" cstate="print"/>
          <a:srcRect/>
          <a:stretch>
            <a:fillRect/>
          </a:stretch>
        </p:blipFill>
        <p:spPr bwMode="auto">
          <a:xfrm>
            <a:off x="428596" y="3192303"/>
            <a:ext cx="3588763" cy="2786083"/>
          </a:xfrm>
          <a:prstGeom prst="rect">
            <a:avLst/>
          </a:prstGeom>
          <a:ln>
            <a:noFill/>
          </a:ln>
          <a:effectLst>
            <a:softEdge rad="112500"/>
          </a:effectLst>
        </p:spPr>
      </p:pic>
      <p:pic>
        <p:nvPicPr>
          <p:cNvPr id="26" name="Picture 14"/>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572000" y="3192303"/>
            <a:ext cx="4230031" cy="2703904"/>
          </a:xfrm>
          <a:prstGeom prst="rect">
            <a:avLst/>
          </a:prstGeom>
          <a:noFill/>
        </p:spPr>
      </p:pic>
      <p:cxnSp>
        <p:nvCxnSpPr>
          <p:cNvPr id="17" name="Connettore 4 16"/>
          <p:cNvCxnSpPr/>
          <p:nvPr/>
        </p:nvCxnSpPr>
        <p:spPr bwMode="auto">
          <a:xfrm>
            <a:off x="3071802" y="4452790"/>
            <a:ext cx="3214710" cy="1588"/>
          </a:xfrm>
          <a:prstGeom prst="straightConnector1">
            <a:avLst/>
          </a:prstGeom>
          <a:noFill/>
          <a:ln w="19050" cap="flat" cmpd="sng" algn="ctr">
            <a:solidFill>
              <a:srgbClr val="FF3300"/>
            </a:solidFill>
            <a:prstDash val="solid"/>
            <a:round/>
            <a:headEnd type="triangle" w="med" len="med"/>
            <a:tailEnd type="triangle" w="med" len="med"/>
          </a:ln>
          <a:effectLst/>
        </p:spPr>
      </p:cxnSp>
      <p:sp>
        <p:nvSpPr>
          <p:cNvPr id="22536" name="Rectangle 8"/>
          <p:cNvSpPr>
            <a:spLocks noChangeArrowheads="1"/>
          </p:cNvSpPr>
          <p:nvPr/>
        </p:nvSpPr>
        <p:spPr bwMode="auto">
          <a:xfrm>
            <a:off x="32" y="0"/>
            <a:ext cx="9144000" cy="3046988"/>
          </a:xfrm>
          <a:prstGeom prst="rect">
            <a:avLst/>
          </a:prstGeom>
          <a:solidFill>
            <a:srgbClr val="C0C0C0">
              <a:alpha val="50000"/>
            </a:srgbClr>
          </a:solidFill>
          <a:ln w="9525">
            <a:noFill/>
            <a:miter lim="800000"/>
            <a:headEnd/>
            <a:tailEnd/>
          </a:ln>
          <a:effectLst/>
        </p:spPr>
        <p:txBody>
          <a:bodyPr>
            <a:spAutoFit/>
          </a:bodyPr>
          <a:lstStyle/>
          <a:p>
            <a:pPr algn="ctr">
              <a:lnSpc>
                <a:spcPct val="150000"/>
              </a:lnSpc>
              <a:spcBef>
                <a:spcPct val="0"/>
              </a:spcBef>
            </a:pPr>
            <a:r>
              <a:rPr lang="it-IT" sz="2000" b="1" dirty="0" smtClean="0">
                <a:latin typeface="Calibri" pitchFamily="34" charset="0"/>
              </a:rPr>
              <a:t>WAVE RADAR X-BAND  -  SICILY CHANNEL SITE</a:t>
            </a:r>
            <a:endParaRPr lang="it-IT" sz="2000" b="1" dirty="0" smtClean="0">
              <a:solidFill>
                <a:schemeClr val="tx1"/>
              </a:solidFill>
              <a:latin typeface="Calibri" pitchFamily="34" charset="0"/>
            </a:endParaRPr>
          </a:p>
          <a:p>
            <a:pPr algn="ctr">
              <a:lnSpc>
                <a:spcPct val="150000"/>
              </a:lnSpc>
              <a:spcBef>
                <a:spcPct val="0"/>
              </a:spcBef>
            </a:pPr>
            <a:r>
              <a:rPr lang="en-US" dirty="0" smtClean="0">
                <a:latin typeface="Calibri" pitchFamily="34" charset="0"/>
              </a:rPr>
              <a:t>The 'Wave Radar' is a sophisticated monitoring system that fits the reliable technology  of the nautical X-BAND radar to determine in real time and with high accuracy the parameters related to the sea state,  the surface current field and, in appropriate conditions, the bottom bathymetry.</a:t>
            </a:r>
          </a:p>
          <a:p>
            <a:pPr algn="ctr">
              <a:lnSpc>
                <a:spcPct val="150000"/>
              </a:lnSpc>
              <a:spcBef>
                <a:spcPct val="0"/>
              </a:spcBef>
            </a:pPr>
            <a:r>
              <a:rPr lang="en-US" dirty="0" smtClean="0">
                <a:latin typeface="Calibri" pitchFamily="34" charset="0"/>
              </a:rPr>
              <a:t>The system can be installed along the coasts, or on board of ships and fishing vessels, using also the provided radar antenna.</a:t>
            </a:r>
            <a:endParaRPr lang="it-IT" dirty="0" smtClean="0">
              <a:solidFill>
                <a:schemeClr val="tx1"/>
              </a:solidFill>
              <a:latin typeface="Calibri" pitchFamily="34" charset="0"/>
            </a:endParaRPr>
          </a:p>
        </p:txBody>
      </p:sp>
      <p:pic>
        <p:nvPicPr>
          <p:cNvPr id="6" name="Immagine 5"/>
          <p:cNvPicPr>
            <a:picLocks noChangeAspect="1"/>
          </p:cNvPicPr>
          <p:nvPr/>
        </p:nvPicPr>
        <p:blipFill>
          <a:blip r:embed="rId4"/>
          <a:stretch>
            <a:fillRect/>
          </a:stretch>
        </p:blipFill>
        <p:spPr>
          <a:xfrm>
            <a:off x="300163" y="5978386"/>
            <a:ext cx="628361" cy="620020"/>
          </a:xfrm>
          <a:prstGeom prst="rect">
            <a:avLst/>
          </a:prstGeom>
        </p:spPr>
      </p:pic>
    </p:spTree>
    <p:extLst>
      <p:ext uri="{BB962C8B-B14F-4D97-AF65-F5344CB8AC3E}">
        <p14:creationId xmlns:p14="http://schemas.microsoft.com/office/powerpoint/2010/main" val="14914970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uppo 13"/>
          <p:cNvGrpSpPr/>
          <p:nvPr/>
        </p:nvGrpSpPr>
        <p:grpSpPr>
          <a:xfrm>
            <a:off x="-1" y="1092554"/>
            <a:ext cx="4939571" cy="4495499"/>
            <a:chOff x="-1" y="1092554"/>
            <a:chExt cx="4939571" cy="4495499"/>
          </a:xfrm>
        </p:grpSpPr>
        <p:pic>
          <p:nvPicPr>
            <p:cNvPr id="13" name="Immagine 1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 y="1092554"/>
              <a:ext cx="4939571" cy="4286841"/>
            </a:xfrm>
            <a:prstGeom prst="rect">
              <a:avLst/>
            </a:prstGeom>
          </p:spPr>
        </p:pic>
        <p:pic>
          <p:nvPicPr>
            <p:cNvPr id="1026" name="Immagine 8"/>
            <p:cNvPicPr>
              <a:picLocks noChangeAspect="1" noChangeArrowheads="1"/>
            </p:cNvPicPr>
            <p:nvPr/>
          </p:nvPicPr>
          <p:blipFill>
            <a:blip r:embed="rId3">
              <a:clrChange>
                <a:clrFrom>
                  <a:srgbClr val="FFFFFF"/>
                </a:clrFrom>
                <a:clrTo>
                  <a:srgbClr val="FFFFFF">
                    <a:alpha val="0"/>
                  </a:srgbClr>
                </a:clrTo>
              </a:clrChange>
            </a:blip>
            <a:srcRect l="55189" t="6578" r="6907" b="46810"/>
            <a:stretch>
              <a:fillRect/>
            </a:stretch>
          </p:blipFill>
          <p:spPr bwMode="auto">
            <a:xfrm rot="13714584">
              <a:off x="11503" y="2011958"/>
              <a:ext cx="4229430" cy="2922759"/>
            </a:xfrm>
            <a:prstGeom prst="rect">
              <a:avLst/>
            </a:prstGeom>
            <a:noFill/>
            <a:ln w="9525">
              <a:noFill/>
              <a:miter lim="800000"/>
              <a:headEnd/>
              <a:tailEnd/>
            </a:ln>
          </p:spPr>
        </p:pic>
      </p:grpSp>
      <p:pic>
        <p:nvPicPr>
          <p:cNvPr id="1029" name="Immagine 2"/>
          <p:cNvPicPr>
            <a:picLocks noChangeAspect="1" noChangeArrowheads="1"/>
          </p:cNvPicPr>
          <p:nvPr/>
        </p:nvPicPr>
        <p:blipFill>
          <a:blip r:embed="rId4"/>
          <a:srcRect/>
          <a:stretch>
            <a:fillRect/>
          </a:stretch>
        </p:blipFill>
        <p:spPr bwMode="auto">
          <a:xfrm>
            <a:off x="5043204" y="169225"/>
            <a:ext cx="4081339" cy="3125758"/>
          </a:xfrm>
          <a:prstGeom prst="rect">
            <a:avLst/>
          </a:prstGeom>
          <a:noFill/>
          <a:ln w="9525">
            <a:noFill/>
            <a:miter lim="800000"/>
            <a:headEnd/>
            <a:tailEnd/>
          </a:ln>
        </p:spPr>
      </p:pic>
      <p:sp>
        <p:nvSpPr>
          <p:cNvPr id="10" name="Rettangolo 9"/>
          <p:cNvSpPr/>
          <p:nvPr/>
        </p:nvSpPr>
        <p:spPr>
          <a:xfrm>
            <a:off x="5062659" y="3234695"/>
            <a:ext cx="4061883" cy="2308324"/>
          </a:xfrm>
          <a:prstGeom prst="rect">
            <a:avLst/>
          </a:prstGeom>
        </p:spPr>
        <p:txBody>
          <a:bodyPr wrap="square">
            <a:spAutoFit/>
          </a:bodyPr>
          <a:lstStyle/>
          <a:p>
            <a:r>
              <a:rPr lang="en-GB" dirty="0" smtClean="0"/>
              <a:t>Map showing the site of X-radar installation in the Strait of Sicily (Capo </a:t>
            </a:r>
            <a:r>
              <a:rPr lang="en-GB" dirty="0" err="1" smtClean="0"/>
              <a:t>Granitola</a:t>
            </a:r>
            <a:r>
              <a:rPr lang="en-GB" dirty="0" smtClean="0"/>
              <a:t>). The black line represents the NW-SE orientation of the southern Sicilian coastline, whereas the black arrow shows the direction of dominant winds (</a:t>
            </a:r>
            <a:r>
              <a:rPr lang="en-GB" dirty="0" err="1" smtClean="0"/>
              <a:t>westerlies</a:t>
            </a:r>
            <a:r>
              <a:rPr lang="en-GB" dirty="0" smtClean="0"/>
              <a:t>), able to induce coastal upwelling events in the area.</a:t>
            </a:r>
            <a:endParaRPr lang="it-IT" dirty="0"/>
          </a:p>
        </p:txBody>
      </p:sp>
      <p:sp>
        <p:nvSpPr>
          <p:cNvPr id="11" name="Rettangolo 10"/>
          <p:cNvSpPr/>
          <p:nvPr/>
        </p:nvSpPr>
        <p:spPr>
          <a:xfrm>
            <a:off x="0" y="5786156"/>
            <a:ext cx="9124542" cy="923330"/>
          </a:xfrm>
          <a:prstGeom prst="rect">
            <a:avLst/>
          </a:prstGeom>
        </p:spPr>
        <p:txBody>
          <a:bodyPr wrap="square">
            <a:spAutoFit/>
          </a:bodyPr>
          <a:lstStyle/>
          <a:p>
            <a:r>
              <a:rPr lang="en-GB" dirty="0" smtClean="0"/>
              <a:t>The  sea surface current fields occurred in Capo </a:t>
            </a:r>
            <a:r>
              <a:rPr lang="en-GB" dirty="0" err="1" smtClean="0"/>
              <a:t>Granitola</a:t>
            </a:r>
            <a:r>
              <a:rPr lang="en-GB" dirty="0" smtClean="0"/>
              <a:t> site in November 2013 show that the surface current flows from the coastline towards the open sea with an angle of about 45° with respect to the wind direction (W-NW) according to the </a:t>
            </a:r>
            <a:r>
              <a:rPr lang="en-GB" dirty="0" err="1" smtClean="0"/>
              <a:t>Ekman's</a:t>
            </a:r>
            <a:r>
              <a:rPr lang="en-GB" dirty="0" smtClean="0"/>
              <a:t>  upwelling  theory.</a:t>
            </a:r>
            <a:endParaRPr lang="it-IT" dirty="0"/>
          </a:p>
        </p:txBody>
      </p:sp>
      <p:sp>
        <p:nvSpPr>
          <p:cNvPr id="12" name="Rettangolo 11"/>
          <p:cNvSpPr/>
          <p:nvPr/>
        </p:nvSpPr>
        <p:spPr>
          <a:xfrm>
            <a:off x="219459" y="169225"/>
            <a:ext cx="8146327" cy="923330"/>
          </a:xfrm>
          <a:prstGeom prst="rect">
            <a:avLst/>
          </a:prstGeom>
        </p:spPr>
        <p:txBody>
          <a:bodyPr wrap="square">
            <a:spAutoFit/>
          </a:bodyPr>
          <a:lstStyle/>
          <a:p>
            <a:r>
              <a:rPr lang="en-US" b="1" dirty="0" smtClean="0"/>
              <a:t>X-Band Wave Radar for Coastal Upwelling Detection off the Southern Coast of Sicily</a:t>
            </a:r>
          </a:p>
          <a:p>
            <a:r>
              <a:rPr lang="en-US" b="1" dirty="0" smtClean="0"/>
              <a:t>F. Raffa, </a:t>
            </a:r>
            <a:r>
              <a:rPr lang="en-US" dirty="0" smtClean="0"/>
              <a:t>G. </a:t>
            </a:r>
            <a:r>
              <a:rPr lang="en-US" dirty="0" err="1" smtClean="0"/>
              <a:t>Ludeno</a:t>
            </a:r>
            <a:r>
              <a:rPr lang="en-US" dirty="0" smtClean="0"/>
              <a:t>, B. Patti, F. </a:t>
            </a:r>
            <a:r>
              <a:rPr lang="en-US" dirty="0" err="1" smtClean="0"/>
              <a:t>Soldovieri</a:t>
            </a:r>
            <a:r>
              <a:rPr lang="en-US" dirty="0" smtClean="0"/>
              <a:t>, S. </a:t>
            </a:r>
            <a:r>
              <a:rPr lang="en-US" dirty="0" err="1" smtClean="0"/>
              <a:t>Mazzola</a:t>
            </a:r>
            <a:r>
              <a:rPr lang="en-US" dirty="0" smtClean="0"/>
              <a:t>, and F. </a:t>
            </a:r>
            <a:r>
              <a:rPr lang="en-US" dirty="0" err="1" smtClean="0"/>
              <a:t>Serafino</a:t>
            </a:r>
            <a:endParaRPr lang="en-US" dirty="0" smtClean="0"/>
          </a:p>
          <a:p>
            <a:r>
              <a:rPr lang="en-US" i="1" dirty="0" smtClean="0"/>
              <a:t>Journal of Atmospheric and Oceanic Technology January 2017, Vol. 34, No. 1</a:t>
            </a:r>
            <a:endParaRPr lang="it-IT" i="1" dirty="0"/>
          </a:p>
        </p:txBody>
      </p:sp>
      <p:pic>
        <p:nvPicPr>
          <p:cNvPr id="9" name="Immagine 8"/>
          <p:cNvPicPr>
            <a:picLocks noChangeAspect="1"/>
          </p:cNvPicPr>
          <p:nvPr/>
        </p:nvPicPr>
        <p:blipFill>
          <a:blip r:embed="rId5"/>
          <a:stretch>
            <a:fillRect/>
          </a:stretch>
        </p:blipFill>
        <p:spPr>
          <a:xfrm>
            <a:off x="8365786" y="169225"/>
            <a:ext cx="628361" cy="620020"/>
          </a:xfrm>
          <a:prstGeom prst="rect">
            <a:avLst/>
          </a:prstGeom>
        </p:spPr>
      </p:pic>
    </p:spTree>
    <p:extLst>
      <p:ext uri="{BB962C8B-B14F-4D97-AF65-F5344CB8AC3E}">
        <p14:creationId xmlns:p14="http://schemas.microsoft.com/office/powerpoint/2010/main" val="66905746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t="6400"/>
          <a:stretch>
            <a:fillRect/>
          </a:stretch>
        </p:blipFill>
        <p:spPr bwMode="auto">
          <a:xfrm>
            <a:off x="0" y="457200"/>
            <a:ext cx="9144000" cy="6686550"/>
          </a:xfrm>
          <a:prstGeom prst="rect">
            <a:avLst/>
          </a:prstGeom>
          <a:noFill/>
          <a:ln w="9525">
            <a:noFill/>
            <a:miter lim="800000"/>
            <a:headEnd/>
            <a:tailEnd/>
          </a:ln>
          <a:effectLst/>
        </p:spPr>
      </p:pic>
      <p:sp>
        <p:nvSpPr>
          <p:cNvPr id="7" name="CasellaDiTesto 6"/>
          <p:cNvSpPr txBox="1"/>
          <p:nvPr/>
        </p:nvSpPr>
        <p:spPr>
          <a:xfrm>
            <a:off x="5058383" y="3891064"/>
            <a:ext cx="2159540" cy="369332"/>
          </a:xfrm>
          <a:prstGeom prst="rect">
            <a:avLst/>
          </a:prstGeom>
          <a:noFill/>
        </p:spPr>
        <p:txBody>
          <a:bodyPr wrap="square" rtlCol="0">
            <a:spAutoFit/>
          </a:bodyPr>
          <a:lstStyle/>
          <a:p>
            <a:r>
              <a:rPr lang="en-US" dirty="0" smtClean="0"/>
              <a:t>cooperative </a:t>
            </a:r>
            <a:r>
              <a:rPr lang="it-IT" dirty="0" smtClean="0"/>
              <a:t>target</a:t>
            </a:r>
            <a:endParaRPr lang="it-IT" dirty="0"/>
          </a:p>
        </p:txBody>
      </p:sp>
      <p:sp>
        <p:nvSpPr>
          <p:cNvPr id="9" name="CasellaDiTesto 8"/>
          <p:cNvSpPr txBox="1"/>
          <p:nvPr/>
        </p:nvSpPr>
        <p:spPr>
          <a:xfrm>
            <a:off x="1475357" y="3220174"/>
            <a:ext cx="2483797" cy="369332"/>
          </a:xfrm>
          <a:prstGeom prst="rect">
            <a:avLst/>
          </a:prstGeom>
          <a:noFill/>
        </p:spPr>
        <p:txBody>
          <a:bodyPr wrap="square" rtlCol="0">
            <a:spAutoFit/>
          </a:bodyPr>
          <a:lstStyle/>
          <a:p>
            <a:r>
              <a:rPr lang="en-US" dirty="0" smtClean="0"/>
              <a:t>non-cooperative </a:t>
            </a:r>
            <a:r>
              <a:rPr lang="it-IT" dirty="0" smtClean="0"/>
              <a:t>target</a:t>
            </a:r>
            <a:endParaRPr lang="it-IT" dirty="0"/>
          </a:p>
        </p:txBody>
      </p:sp>
      <p:sp>
        <p:nvSpPr>
          <p:cNvPr id="11" name="Rettangolo 10"/>
          <p:cNvSpPr/>
          <p:nvPr/>
        </p:nvSpPr>
        <p:spPr>
          <a:xfrm>
            <a:off x="1079771" y="29500"/>
            <a:ext cx="6741268" cy="523220"/>
          </a:xfrm>
          <a:prstGeom prst="rect">
            <a:avLst/>
          </a:prstGeom>
        </p:spPr>
        <p:txBody>
          <a:bodyPr wrap="square">
            <a:spAutoFit/>
          </a:bodyPr>
          <a:lstStyle/>
          <a:p>
            <a:r>
              <a:rPr lang="en-US" sz="2800" dirty="0" smtClean="0"/>
              <a:t>-Detection and tracking with a X-band radar-</a:t>
            </a:r>
            <a:endParaRPr lang="it-IT" sz="2800" dirty="0"/>
          </a:p>
        </p:txBody>
      </p:sp>
      <p:sp>
        <p:nvSpPr>
          <p:cNvPr id="12" name="Rettangolo 11"/>
          <p:cNvSpPr/>
          <p:nvPr/>
        </p:nvSpPr>
        <p:spPr>
          <a:xfrm>
            <a:off x="486383" y="4668408"/>
            <a:ext cx="6614808" cy="1754326"/>
          </a:xfrm>
          <a:prstGeom prst="rect">
            <a:avLst/>
          </a:prstGeom>
          <a:solidFill>
            <a:schemeClr val="accent1">
              <a:alpha val="15000"/>
            </a:schemeClr>
          </a:solidFill>
        </p:spPr>
        <p:txBody>
          <a:bodyPr wrap="square">
            <a:spAutoFit/>
          </a:bodyPr>
          <a:lstStyle/>
          <a:p>
            <a:r>
              <a:rPr lang="en-US" dirty="0" smtClean="0"/>
              <a:t>The radar tracking interface offers identification of dangerous or non-cooperative targets, with indications of their exact location, size and distance from the observation point.</a:t>
            </a:r>
          </a:p>
          <a:p>
            <a:r>
              <a:rPr lang="en-US" dirty="0" smtClean="0">
                <a:solidFill>
                  <a:srgbClr val="FF0000"/>
                </a:solidFill>
              </a:rPr>
              <a:t>The tracking functionalities are capable of following the moving vessels in order to count number of vessels entering and exiting a given area (e.g. </a:t>
            </a:r>
            <a:r>
              <a:rPr lang="en-US" dirty="0" err="1" smtClean="0">
                <a:solidFill>
                  <a:srgbClr val="FF0000"/>
                </a:solidFill>
              </a:rPr>
              <a:t>harbours</a:t>
            </a:r>
            <a:r>
              <a:rPr lang="en-US" dirty="0" smtClean="0">
                <a:solidFill>
                  <a:srgbClr val="FF0000"/>
                </a:solidFill>
              </a:rPr>
              <a:t>, marine protected areas, etc.)</a:t>
            </a:r>
          </a:p>
        </p:txBody>
      </p:sp>
      <p:pic>
        <p:nvPicPr>
          <p:cNvPr id="8" name="Immagine 7"/>
          <p:cNvPicPr>
            <a:picLocks noChangeAspect="1"/>
          </p:cNvPicPr>
          <p:nvPr/>
        </p:nvPicPr>
        <p:blipFill>
          <a:blip r:embed="rId3"/>
          <a:stretch>
            <a:fillRect/>
          </a:stretch>
        </p:blipFill>
        <p:spPr>
          <a:xfrm>
            <a:off x="144740" y="-67300"/>
            <a:ext cx="628361" cy="620020"/>
          </a:xfrm>
          <a:prstGeom prst="rect">
            <a:avLst/>
          </a:prstGeom>
        </p:spPr>
      </p:pic>
    </p:spTree>
    <p:extLst>
      <p:ext uri="{BB962C8B-B14F-4D97-AF65-F5344CB8AC3E}">
        <p14:creationId xmlns:p14="http://schemas.microsoft.com/office/powerpoint/2010/main" val="14009692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ttangolo 7"/>
          <p:cNvSpPr/>
          <p:nvPr/>
        </p:nvSpPr>
        <p:spPr>
          <a:xfrm>
            <a:off x="700390" y="155482"/>
            <a:ext cx="8151780" cy="400110"/>
          </a:xfrm>
          <a:prstGeom prst="rect">
            <a:avLst/>
          </a:prstGeom>
        </p:spPr>
        <p:txBody>
          <a:bodyPr wrap="square">
            <a:spAutoFit/>
          </a:bodyPr>
          <a:lstStyle/>
          <a:p>
            <a:r>
              <a:rPr lang="en-US" sz="2000" dirty="0" smtClean="0"/>
              <a:t>-Wave monitoring and small and slow targets detection with a X-band radar- </a:t>
            </a:r>
            <a:endParaRPr lang="it-IT" sz="2000" dirty="0"/>
          </a:p>
        </p:txBody>
      </p:sp>
      <p:pic>
        <p:nvPicPr>
          <p:cNvPr id="2050" name="Picture 2"/>
          <p:cNvPicPr>
            <a:picLocks noChangeAspect="1" noChangeArrowheads="1"/>
          </p:cNvPicPr>
          <p:nvPr/>
        </p:nvPicPr>
        <p:blipFill>
          <a:blip r:embed="rId2"/>
          <a:srcRect/>
          <a:stretch>
            <a:fillRect/>
          </a:stretch>
        </p:blipFill>
        <p:spPr bwMode="auto">
          <a:xfrm>
            <a:off x="76200" y="581009"/>
            <a:ext cx="8991600" cy="4781550"/>
          </a:xfrm>
          <a:prstGeom prst="rect">
            <a:avLst/>
          </a:prstGeom>
          <a:noFill/>
          <a:ln w="9525">
            <a:noFill/>
            <a:miter lim="800000"/>
            <a:headEnd/>
            <a:tailEnd/>
          </a:ln>
          <a:effectLst/>
        </p:spPr>
      </p:pic>
      <p:sp>
        <p:nvSpPr>
          <p:cNvPr id="9" name="Rettangolo 8"/>
          <p:cNvSpPr/>
          <p:nvPr/>
        </p:nvSpPr>
        <p:spPr>
          <a:xfrm>
            <a:off x="76200" y="5362559"/>
            <a:ext cx="8991600" cy="1477328"/>
          </a:xfrm>
          <a:prstGeom prst="rect">
            <a:avLst/>
          </a:prstGeom>
        </p:spPr>
        <p:txBody>
          <a:bodyPr wrap="square">
            <a:spAutoFit/>
          </a:bodyPr>
          <a:lstStyle/>
          <a:p>
            <a:r>
              <a:rPr lang="en-US" dirty="0" smtClean="0"/>
              <a:t>The figure shows 24 still and moving  Detected Targets by the system and, at the same time, the wave and currents information, see right column of the figure. Targets information are shown (for each target) in the ‘</a:t>
            </a:r>
            <a:r>
              <a:rPr lang="en-US" dirty="0" err="1" smtClean="0"/>
              <a:t>Extention</a:t>
            </a:r>
            <a:r>
              <a:rPr lang="en-US" dirty="0" smtClean="0"/>
              <a:t> data’ field in terms of: </a:t>
            </a:r>
          </a:p>
          <a:p>
            <a:pPr>
              <a:buFontTx/>
              <a:buChar char="-"/>
            </a:pPr>
            <a:r>
              <a:rPr lang="en-US" dirty="0" smtClean="0"/>
              <a:t>latitude and longitude, extension of the target (m^2) </a:t>
            </a:r>
          </a:p>
          <a:p>
            <a:pPr>
              <a:buFontTx/>
              <a:buChar char="-"/>
            </a:pPr>
            <a:r>
              <a:rPr lang="en-US" dirty="0" smtClean="0"/>
              <a:t> distance of the target from the radar. </a:t>
            </a:r>
          </a:p>
        </p:txBody>
      </p:sp>
      <p:pic>
        <p:nvPicPr>
          <p:cNvPr id="5" name="Immagine 4"/>
          <p:cNvPicPr>
            <a:picLocks noChangeAspect="1"/>
          </p:cNvPicPr>
          <p:nvPr/>
        </p:nvPicPr>
        <p:blipFill>
          <a:blip r:embed="rId3"/>
          <a:stretch>
            <a:fillRect/>
          </a:stretch>
        </p:blipFill>
        <p:spPr>
          <a:xfrm>
            <a:off x="8363680" y="6219867"/>
            <a:ext cx="628361" cy="620020"/>
          </a:xfrm>
          <a:prstGeom prst="rect">
            <a:avLst/>
          </a:prstGeom>
        </p:spPr>
      </p:pic>
    </p:spTree>
    <p:extLst>
      <p:ext uri="{BB962C8B-B14F-4D97-AF65-F5344CB8AC3E}">
        <p14:creationId xmlns:p14="http://schemas.microsoft.com/office/powerpoint/2010/main" val="17438430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G_1180.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921390"/>
            <a:ext cx="9144000" cy="5143500"/>
          </a:xfrm>
          <a:prstGeom prst="rect">
            <a:avLst/>
          </a:prstGeom>
        </p:spPr>
      </p:pic>
      <p:sp>
        <p:nvSpPr>
          <p:cNvPr id="3" name="Text Box 2"/>
          <p:cNvSpPr txBox="1">
            <a:spLocks noChangeArrowheads="1"/>
          </p:cNvSpPr>
          <p:nvPr/>
        </p:nvSpPr>
        <p:spPr bwMode="auto">
          <a:xfrm>
            <a:off x="0" y="51312"/>
            <a:ext cx="9144000" cy="707886"/>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it-IT" sz="4000" b="1" dirty="0" err="1" smtClean="0">
                <a:solidFill>
                  <a:schemeClr val="accent1"/>
                </a:solidFill>
                <a:latin typeface="Helvetica"/>
                <a:ea typeface="MS Mincho" charset="-128"/>
                <a:cs typeface="Helvetica"/>
              </a:rPr>
              <a:t>Thank</a:t>
            </a:r>
            <a:r>
              <a:rPr lang="it-IT" sz="4000" b="1" dirty="0" smtClean="0">
                <a:solidFill>
                  <a:schemeClr val="accent1"/>
                </a:solidFill>
                <a:latin typeface="Helvetica"/>
                <a:ea typeface="MS Mincho" charset="-128"/>
                <a:cs typeface="Helvetica"/>
              </a:rPr>
              <a:t> </a:t>
            </a:r>
            <a:r>
              <a:rPr lang="it-IT" sz="4000" b="1" dirty="0" err="1" smtClean="0">
                <a:solidFill>
                  <a:schemeClr val="accent1"/>
                </a:solidFill>
                <a:latin typeface="Helvetica"/>
                <a:ea typeface="MS Mincho" charset="-128"/>
                <a:cs typeface="Helvetica"/>
              </a:rPr>
              <a:t>you</a:t>
            </a:r>
            <a:r>
              <a:rPr lang="it-IT" sz="4000" b="1" dirty="0" smtClean="0">
                <a:solidFill>
                  <a:schemeClr val="accent1"/>
                </a:solidFill>
                <a:latin typeface="Helvetica"/>
                <a:ea typeface="MS Mincho" charset="-128"/>
                <a:cs typeface="Helvetica"/>
              </a:rPr>
              <a:t> for </a:t>
            </a:r>
            <a:r>
              <a:rPr lang="it-IT" sz="4000" b="1" dirty="0" err="1" smtClean="0">
                <a:solidFill>
                  <a:schemeClr val="accent1"/>
                </a:solidFill>
                <a:latin typeface="Helvetica"/>
                <a:ea typeface="MS Mincho" charset="-128"/>
                <a:cs typeface="Helvetica"/>
              </a:rPr>
              <a:t>your</a:t>
            </a:r>
            <a:r>
              <a:rPr lang="it-IT" sz="4000" b="1" dirty="0" smtClean="0">
                <a:solidFill>
                  <a:schemeClr val="accent1"/>
                </a:solidFill>
                <a:latin typeface="Helvetica"/>
                <a:ea typeface="MS Mincho" charset="-128"/>
                <a:cs typeface="Helvetica"/>
              </a:rPr>
              <a:t> </a:t>
            </a:r>
            <a:r>
              <a:rPr lang="it-IT" sz="4000" b="1" dirty="0" err="1" smtClean="0">
                <a:solidFill>
                  <a:schemeClr val="accent1"/>
                </a:solidFill>
                <a:latin typeface="Helvetica"/>
                <a:ea typeface="MS Mincho" charset="-128"/>
                <a:cs typeface="Helvetica"/>
              </a:rPr>
              <a:t>attention</a:t>
            </a:r>
            <a:endParaRPr lang="en-US" sz="4000" dirty="0">
              <a:latin typeface="Helvetica"/>
              <a:cs typeface="Helvetica"/>
            </a:endParaRPr>
          </a:p>
        </p:txBody>
      </p:sp>
      <p:sp>
        <p:nvSpPr>
          <p:cNvPr id="4" name="CasellaDiTesto 3"/>
          <p:cNvSpPr txBox="1"/>
          <p:nvPr/>
        </p:nvSpPr>
        <p:spPr>
          <a:xfrm>
            <a:off x="0" y="6481718"/>
            <a:ext cx="9144000" cy="369332"/>
          </a:xfrm>
          <a:prstGeom prst="rect">
            <a:avLst/>
          </a:prstGeom>
          <a:noFill/>
        </p:spPr>
        <p:txBody>
          <a:bodyPr wrap="square" rtlCol="0">
            <a:spAutoFit/>
          </a:bodyPr>
          <a:lstStyle/>
          <a:p>
            <a:pPr algn="r"/>
            <a:r>
              <a:rPr lang="it-IT" dirty="0" smtClean="0"/>
              <a:t>Lorenzo Lazzeri</a:t>
            </a:r>
            <a:endParaRPr lang="it-IT" dirty="0"/>
          </a:p>
        </p:txBody>
      </p:sp>
    </p:spTree>
    <p:extLst>
      <p:ext uri="{BB962C8B-B14F-4D97-AF65-F5344CB8AC3E}">
        <p14:creationId xmlns:p14="http://schemas.microsoft.com/office/powerpoint/2010/main" val="204079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60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0">
                <p:cTn id="7" repeatCount="indefinite" fill="remove"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0"/>
            <a:ext cx="9144000" cy="642938"/>
          </a:xfrm>
          <a:prstGeom prst="rect">
            <a:avLst/>
          </a:prstGeom>
          <a:gradFill flip="none" rotWithShape="1">
            <a:gsLst>
              <a:gs pos="26000">
                <a:schemeClr val="tx2">
                  <a:lumMod val="60000"/>
                  <a:lumOff val="40000"/>
                </a:schemeClr>
              </a:gs>
              <a:gs pos="63000">
                <a:schemeClr val="bg1"/>
              </a:gs>
              <a:gs pos="100000">
                <a:schemeClr val="bg1"/>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pic>
        <p:nvPicPr>
          <p:cNvPr id="48131" name="Immagine 6" descr="image.jpeg"/>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6715125" y="11113"/>
            <a:ext cx="2420938"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Rettangolo 15"/>
          <p:cNvSpPr/>
          <p:nvPr/>
        </p:nvSpPr>
        <p:spPr>
          <a:xfrm rot="10800000">
            <a:off x="6715125" y="7938"/>
            <a:ext cx="2203450" cy="622300"/>
          </a:xfrm>
          <a:prstGeom prst="rect">
            <a:avLst/>
          </a:prstGeom>
          <a:gradFill flip="none" rotWithShape="1">
            <a:gsLst>
              <a:gs pos="0">
                <a:schemeClr val="tx2">
                  <a:lumMod val="60000"/>
                  <a:lumOff val="40000"/>
                </a:schemeClr>
              </a:gs>
              <a:gs pos="44000">
                <a:schemeClr val="bg1">
                  <a:alpha val="41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10" name="Rettangolo 9"/>
          <p:cNvSpPr/>
          <p:nvPr/>
        </p:nvSpPr>
        <p:spPr>
          <a:xfrm>
            <a:off x="0" y="0"/>
            <a:ext cx="9144000" cy="6858000"/>
          </a:xfrm>
          <a:prstGeom prst="rect">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sz="2000"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107504" y="68617"/>
            <a:ext cx="2703438" cy="586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Box 2"/>
          <p:cNvSpPr txBox="1">
            <a:spLocks noChangeArrowheads="1"/>
          </p:cNvSpPr>
          <p:nvPr/>
        </p:nvSpPr>
        <p:spPr bwMode="auto">
          <a:xfrm>
            <a:off x="0" y="3077199"/>
            <a:ext cx="9144000" cy="707886"/>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it-IT" sz="4000" b="1" dirty="0" err="1" smtClean="0">
                <a:solidFill>
                  <a:schemeClr val="accent1"/>
                </a:solidFill>
                <a:latin typeface="Helvetica"/>
                <a:ea typeface="MS Mincho" charset="-128"/>
                <a:cs typeface="Helvetica"/>
              </a:rPr>
              <a:t>Thank</a:t>
            </a:r>
            <a:r>
              <a:rPr lang="it-IT" sz="4000" b="1" dirty="0" smtClean="0">
                <a:solidFill>
                  <a:schemeClr val="accent1"/>
                </a:solidFill>
                <a:latin typeface="Helvetica"/>
                <a:ea typeface="MS Mincho" charset="-128"/>
                <a:cs typeface="Helvetica"/>
              </a:rPr>
              <a:t> </a:t>
            </a:r>
            <a:r>
              <a:rPr lang="it-IT" sz="4000" b="1" dirty="0" err="1" smtClean="0">
                <a:solidFill>
                  <a:schemeClr val="accent1"/>
                </a:solidFill>
                <a:latin typeface="Helvetica"/>
                <a:ea typeface="MS Mincho" charset="-128"/>
                <a:cs typeface="Helvetica"/>
              </a:rPr>
              <a:t>you</a:t>
            </a:r>
            <a:r>
              <a:rPr lang="it-IT" sz="4000" b="1" dirty="0" smtClean="0">
                <a:solidFill>
                  <a:schemeClr val="accent1"/>
                </a:solidFill>
                <a:latin typeface="Helvetica"/>
                <a:ea typeface="MS Mincho" charset="-128"/>
                <a:cs typeface="Helvetica"/>
              </a:rPr>
              <a:t> for </a:t>
            </a:r>
            <a:r>
              <a:rPr lang="it-IT" sz="4000" b="1" dirty="0" err="1" smtClean="0">
                <a:solidFill>
                  <a:schemeClr val="accent1"/>
                </a:solidFill>
                <a:latin typeface="Helvetica"/>
                <a:ea typeface="MS Mincho" charset="-128"/>
                <a:cs typeface="Helvetica"/>
              </a:rPr>
              <a:t>your</a:t>
            </a:r>
            <a:r>
              <a:rPr lang="it-IT" sz="4000" b="1" dirty="0" smtClean="0">
                <a:solidFill>
                  <a:schemeClr val="accent1"/>
                </a:solidFill>
                <a:latin typeface="Helvetica"/>
                <a:ea typeface="MS Mincho" charset="-128"/>
                <a:cs typeface="Helvetica"/>
              </a:rPr>
              <a:t> </a:t>
            </a:r>
            <a:r>
              <a:rPr lang="it-IT" sz="4000" b="1" dirty="0" err="1" smtClean="0">
                <a:solidFill>
                  <a:schemeClr val="accent1"/>
                </a:solidFill>
                <a:latin typeface="Helvetica"/>
                <a:ea typeface="MS Mincho" charset="-128"/>
                <a:cs typeface="Helvetica"/>
              </a:rPr>
              <a:t>attention</a:t>
            </a:r>
            <a:endParaRPr lang="en-US" sz="4000" dirty="0">
              <a:latin typeface="Helvetica"/>
              <a:cs typeface="Helvetica"/>
            </a:endParaRPr>
          </a:p>
        </p:txBody>
      </p:sp>
      <p:sp>
        <p:nvSpPr>
          <p:cNvPr id="9" name="Rettangolo 8"/>
          <p:cNvSpPr/>
          <p:nvPr/>
        </p:nvSpPr>
        <p:spPr>
          <a:xfrm>
            <a:off x="2851046" y="96272"/>
            <a:ext cx="5969425" cy="523220"/>
          </a:xfrm>
          <a:prstGeom prst="rect">
            <a:avLst/>
          </a:prstGeom>
        </p:spPr>
        <p:txBody>
          <a:bodyPr wrap="square">
            <a:spAutoFit/>
          </a:bodyPr>
          <a:lstStyle/>
          <a:p>
            <a:r>
              <a:rPr lang="it-IT" sz="1400" b="1" dirty="0" smtClean="0">
                <a:solidFill>
                  <a:schemeClr val="accent1">
                    <a:lumMod val="50000"/>
                  </a:schemeClr>
                </a:solidFill>
              </a:rPr>
              <a:t>SSD Pesca - Convegno finale</a:t>
            </a:r>
            <a:endParaRPr lang="it-IT" sz="1400" dirty="0">
              <a:solidFill>
                <a:schemeClr val="accent1">
                  <a:lumMod val="50000"/>
                </a:schemeClr>
              </a:solidFill>
            </a:endParaRPr>
          </a:p>
          <a:p>
            <a:r>
              <a:rPr lang="fr-FR" sz="1400" b="1" dirty="0" smtClean="0">
                <a:solidFill>
                  <a:schemeClr val="accent1">
                    <a:lumMod val="50000"/>
                  </a:schemeClr>
                </a:solidFill>
              </a:rPr>
              <a:t>ROMA, 24 </a:t>
            </a:r>
            <a:r>
              <a:rPr lang="fr-FR" sz="1400" b="1" dirty="0" err="1" smtClean="0">
                <a:solidFill>
                  <a:schemeClr val="accent1">
                    <a:lumMod val="50000"/>
                  </a:schemeClr>
                </a:solidFill>
              </a:rPr>
              <a:t>Maggio</a:t>
            </a:r>
            <a:r>
              <a:rPr lang="fr-FR" sz="1400" b="1" dirty="0" smtClean="0">
                <a:solidFill>
                  <a:schemeClr val="accent1">
                    <a:lumMod val="50000"/>
                  </a:schemeClr>
                </a:solidFill>
              </a:rPr>
              <a:t> 2016</a:t>
            </a:r>
            <a:endParaRPr lang="it-IT" sz="1400" dirty="0">
              <a:solidFill>
                <a:schemeClr val="accent1">
                  <a:lumMod val="50000"/>
                </a:schemeClr>
              </a:solidFill>
            </a:endParaRPr>
          </a:p>
        </p:txBody>
      </p:sp>
    </p:spTree>
    <p:extLst>
      <p:ext uri="{BB962C8B-B14F-4D97-AF65-F5344CB8AC3E}">
        <p14:creationId xmlns:p14="http://schemas.microsoft.com/office/powerpoint/2010/main" val="2802180320"/>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180285" y="808144"/>
            <a:ext cx="6799467" cy="923330"/>
          </a:xfrm>
          <a:prstGeom prst="rect">
            <a:avLst/>
          </a:prstGeom>
          <a:noFill/>
        </p:spPr>
        <p:txBody>
          <a:bodyPr wrap="square" rtlCol="0">
            <a:spAutoFit/>
          </a:bodyPr>
          <a:lstStyle/>
          <a:p>
            <a:r>
              <a:rPr lang="it-IT" dirty="0" err="1" smtClean="0"/>
              <a:t>Prospettibe</a:t>
            </a:r>
            <a:r>
              <a:rPr lang="it-IT" dirty="0" smtClean="0"/>
              <a:t>. Dove </a:t>
            </a:r>
            <a:r>
              <a:rPr lang="it-IT" dirty="0" err="1" smtClean="0"/>
              <a:t>e’</a:t>
            </a:r>
            <a:r>
              <a:rPr lang="it-IT" dirty="0" smtClean="0"/>
              <a:t> ora la rete. </a:t>
            </a:r>
          </a:p>
          <a:p>
            <a:endParaRPr lang="it-IT" dirty="0"/>
          </a:p>
          <a:p>
            <a:r>
              <a:rPr lang="it-IT" dirty="0" smtClean="0"/>
              <a:t>Possibili </a:t>
            </a:r>
            <a:r>
              <a:rPr lang="it-IT" dirty="0" err="1" smtClean="0"/>
              <a:t>raporti</a:t>
            </a:r>
            <a:r>
              <a:rPr lang="it-IT" dirty="0" smtClean="0"/>
              <a:t> con enti locali</a:t>
            </a:r>
            <a:endParaRPr lang="it-IT" dirty="0"/>
          </a:p>
        </p:txBody>
      </p:sp>
      <p:pic>
        <p:nvPicPr>
          <p:cNvPr id="3" name="Immagine 2" descr="IMG_12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27207" y="4679347"/>
            <a:ext cx="2904871" cy="2178653"/>
          </a:xfrm>
          <a:prstGeom prst="rect">
            <a:avLst/>
          </a:prstGeom>
        </p:spPr>
      </p:pic>
      <p:pic>
        <p:nvPicPr>
          <p:cNvPr id="4" name="Immagine 3" descr="IMG_120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1905760" y="4141086"/>
            <a:ext cx="2929105" cy="2196829"/>
          </a:xfrm>
          <a:prstGeom prst="rect">
            <a:avLst/>
          </a:prstGeom>
        </p:spPr>
      </p:pic>
      <p:pic>
        <p:nvPicPr>
          <p:cNvPr id="5" name="Immagine 4" descr="IMG_1205.JPG"/>
          <p:cNvPicPr>
            <a:picLocks noChangeAspect="1"/>
          </p:cNvPicPr>
          <p:nvPr/>
        </p:nvPicPr>
        <p:blipFill>
          <a:blip r:embed="rId4">
            <a:extLst>
              <a:ext uri="{BEBA8EAE-BF5A-486C-A8C5-ECC9F3942E4B}">
                <a14:imgProps xmlns:a14="http://schemas.microsoft.com/office/drawing/2010/main">
                  <a14:imgLayer r:embed="rId5">
                    <a14:imgEffect>
                      <a14:sharpenSoften amount="50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rot="16200000">
            <a:off x="6108284" y="528421"/>
            <a:ext cx="3208141" cy="2406106"/>
          </a:xfrm>
          <a:prstGeom prst="rect">
            <a:avLst/>
          </a:prstGeom>
        </p:spPr>
      </p:pic>
      <p:pic>
        <p:nvPicPr>
          <p:cNvPr id="6" name="Immagine 5" descr="IMG_1205.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6200000">
            <a:off x="-423787" y="2269135"/>
            <a:ext cx="3208141" cy="2406106"/>
          </a:xfrm>
          <a:prstGeom prst="rect">
            <a:avLst/>
          </a:prstGeom>
        </p:spPr>
      </p:pic>
      <p:pic>
        <p:nvPicPr>
          <p:cNvPr id="7" name="Immagine 6" descr="IMG_1202.JPG"/>
          <p:cNvPicPr>
            <a:picLocks noChangeAspect="1"/>
          </p:cNvPicPr>
          <p:nvPr/>
        </p:nvPicPr>
        <p:blipFill>
          <a:blip r:embed="rId7">
            <a:extLst>
              <a:ext uri="{BEBA8EAE-BF5A-486C-A8C5-ECC9F3942E4B}">
                <a14:imgProps xmlns:a14="http://schemas.microsoft.com/office/drawing/2010/main">
                  <a14:imgLayer r:embed="rId8">
                    <a14:imgEffect>
                      <a14:sharpenSoften amount="25000"/>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6078668" y="2685621"/>
            <a:ext cx="2904871" cy="2178653"/>
          </a:xfrm>
          <a:prstGeom prst="rect">
            <a:avLst/>
          </a:prstGeom>
        </p:spPr>
      </p:pic>
      <p:pic>
        <p:nvPicPr>
          <p:cNvPr id="8" name="Immagine 7" descr="IMG_1203.JPG"/>
          <p:cNvPicPr>
            <a:picLocks noChangeAspect="1"/>
          </p:cNvPicPr>
          <p:nvPr/>
        </p:nvPicPr>
        <p:blipFill>
          <a:blip r:embed="rId9">
            <a:extLst>
              <a:ext uri="{BEBA8EAE-BF5A-486C-A8C5-ECC9F3942E4B}">
                <a14:imgProps xmlns:a14="http://schemas.microsoft.com/office/drawing/2010/main">
                  <a14:imgLayer r:embed="rId10">
                    <a14:imgEffect>
                      <a14:brightnessContrast bright="20000"/>
                    </a14:imgEffect>
                  </a14:imgLayer>
                </a14:imgProps>
              </a:ext>
              <a:ext uri="{28A0092B-C50C-407E-A947-70E740481C1C}">
                <a14:useLocalDpi xmlns:a14="http://schemas.microsoft.com/office/drawing/2010/main" val="0"/>
              </a:ext>
            </a:extLst>
          </a:blip>
          <a:stretch>
            <a:fillRect/>
          </a:stretch>
        </p:blipFill>
        <p:spPr>
          <a:xfrm rot="5400000">
            <a:off x="3669118" y="769702"/>
            <a:ext cx="2929105" cy="2196829"/>
          </a:xfrm>
          <a:prstGeom prst="rect">
            <a:avLst/>
          </a:prstGeom>
        </p:spPr>
      </p:pic>
      <p:pic>
        <p:nvPicPr>
          <p:cNvPr id="9" name="Immagine 8"/>
          <p:cNvPicPr>
            <a:picLocks noChangeAspect="1"/>
          </p:cNvPicPr>
          <p:nvPr/>
        </p:nvPicPr>
        <p:blipFill>
          <a:blip r:embed="rId11"/>
          <a:stretch>
            <a:fillRect/>
          </a:stretch>
        </p:blipFill>
        <p:spPr>
          <a:xfrm>
            <a:off x="458921" y="5978386"/>
            <a:ext cx="628361" cy="620020"/>
          </a:xfrm>
          <a:prstGeom prst="rect">
            <a:avLst/>
          </a:prstGeom>
        </p:spPr>
      </p:pic>
    </p:spTree>
    <p:extLst>
      <p:ext uri="{BB962C8B-B14F-4D97-AF65-F5344CB8AC3E}">
        <p14:creationId xmlns:p14="http://schemas.microsoft.com/office/powerpoint/2010/main" val="233248167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9"/>
          <p:cNvSpPr/>
          <p:nvPr/>
        </p:nvSpPr>
        <p:spPr>
          <a:xfrm>
            <a:off x="0" y="0"/>
            <a:ext cx="9144000" cy="6858000"/>
          </a:xfrm>
          <a:prstGeom prst="rect">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sz="2000" dirty="0"/>
          </a:p>
        </p:txBody>
      </p:sp>
      <p:sp>
        <p:nvSpPr>
          <p:cNvPr id="12" name="Text Box 2"/>
          <p:cNvSpPr txBox="1">
            <a:spLocks noChangeArrowheads="1"/>
          </p:cNvSpPr>
          <p:nvPr/>
        </p:nvSpPr>
        <p:spPr bwMode="auto">
          <a:xfrm>
            <a:off x="0" y="211304"/>
            <a:ext cx="9144000" cy="461665"/>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it-IT" sz="2400" b="1" dirty="0" err="1" smtClean="0">
                <a:solidFill>
                  <a:schemeClr val="accent1"/>
                </a:solidFill>
                <a:latin typeface="Helvetica"/>
                <a:ea typeface="MS Mincho" charset="-128"/>
                <a:cs typeface="Helvetica"/>
              </a:rPr>
              <a:t>Coastal</a:t>
            </a:r>
            <a:r>
              <a:rPr lang="it-IT" sz="2400" b="1" dirty="0" smtClean="0">
                <a:solidFill>
                  <a:schemeClr val="accent1"/>
                </a:solidFill>
                <a:latin typeface="Helvetica"/>
                <a:ea typeface="MS Mincho" charset="-128"/>
                <a:cs typeface="Helvetica"/>
              </a:rPr>
              <a:t> </a:t>
            </a:r>
            <a:r>
              <a:rPr lang="it-IT" sz="2400" b="1" dirty="0" err="1" smtClean="0">
                <a:solidFill>
                  <a:schemeClr val="accent1"/>
                </a:solidFill>
                <a:latin typeface="Helvetica"/>
                <a:ea typeface="MS Mincho" charset="-128"/>
                <a:cs typeface="Helvetica"/>
              </a:rPr>
              <a:t>radars</a:t>
            </a:r>
            <a:endParaRPr lang="en-US" sz="2400" dirty="0">
              <a:latin typeface="Helvetica"/>
              <a:cs typeface="Helvetica"/>
            </a:endParaRPr>
          </a:p>
        </p:txBody>
      </p:sp>
      <p:sp>
        <p:nvSpPr>
          <p:cNvPr id="14" name="Text Box 3"/>
          <p:cNvSpPr txBox="1">
            <a:spLocks noChangeArrowheads="1"/>
          </p:cNvSpPr>
          <p:nvPr/>
        </p:nvSpPr>
        <p:spPr bwMode="auto">
          <a:xfrm>
            <a:off x="143019" y="671691"/>
            <a:ext cx="8829207" cy="5678477"/>
          </a:xfrm>
          <a:prstGeom prst="rect">
            <a:avLst/>
          </a:prstGeom>
          <a:noFill/>
          <a:ln w="9525">
            <a:noFill/>
            <a:miter lim="800000"/>
            <a:headEnd/>
            <a:tailEnd/>
          </a:ln>
        </p:spPr>
        <p:txBody>
          <a:bodyPr wrap="square">
            <a:prstTxWarp prst="textNoShape">
              <a:avLst/>
            </a:prstTxWarp>
            <a:spAutoFit/>
          </a:bodyPr>
          <a:lstStyle/>
          <a:p>
            <a:pPr>
              <a:spcBef>
                <a:spcPct val="50000"/>
              </a:spcBef>
              <a:buFont typeface="Times" pitchFamily="-72" charset="0"/>
              <a:buChar char="•"/>
            </a:pPr>
            <a:r>
              <a:rPr lang="en-US" sz="2200" dirty="0">
                <a:latin typeface="Helvetica"/>
                <a:cs typeface="Helvetica"/>
              </a:rPr>
              <a:t> </a:t>
            </a:r>
            <a:r>
              <a:rPr lang="en-US" sz="2200" dirty="0" smtClean="0">
                <a:latin typeface="Helvetica"/>
                <a:cs typeface="Helvetica"/>
              </a:rPr>
              <a:t>Coastal radars monitor surface ocean currents over extended areas, providing velocity maps at intervals of 1 hour or less.</a:t>
            </a:r>
          </a:p>
          <a:p>
            <a:pPr>
              <a:spcBef>
                <a:spcPct val="50000"/>
              </a:spcBef>
              <a:buFont typeface="Times" pitchFamily="-72" charset="0"/>
              <a:buChar char="•"/>
            </a:pPr>
            <a:r>
              <a:rPr lang="en-US" sz="2200" dirty="0" smtClean="0">
                <a:latin typeface="Helvetica"/>
                <a:cs typeface="Helvetica"/>
              </a:rPr>
              <a:t> They can also provide information on wave parameters and in some situations on bathymetry</a:t>
            </a:r>
          </a:p>
          <a:p>
            <a:pPr>
              <a:spcBef>
                <a:spcPct val="50000"/>
              </a:spcBef>
              <a:buFont typeface="Times" pitchFamily="-72" charset="0"/>
              <a:buChar char="•"/>
            </a:pPr>
            <a:r>
              <a:rPr lang="en-US" sz="2200" dirty="0" smtClean="0">
                <a:latin typeface="Helvetica"/>
                <a:cs typeface="Helvetica"/>
              </a:rPr>
              <a:t> Two types of coastal radars, different for emission frequency and power:</a:t>
            </a:r>
          </a:p>
          <a:p>
            <a:pPr marL="800100" lvl="1" indent="-342900">
              <a:spcBef>
                <a:spcPct val="50000"/>
              </a:spcBef>
              <a:buFont typeface="Wingdings" charset="2"/>
              <a:buChar char="²"/>
            </a:pPr>
            <a:r>
              <a:rPr lang="it-IT" sz="2200" dirty="0" smtClean="0">
                <a:latin typeface="Helvetica"/>
                <a:cs typeface="Helvetica"/>
              </a:rPr>
              <a:t>HF </a:t>
            </a:r>
            <a:r>
              <a:rPr lang="it-IT" sz="2200" dirty="0" err="1" smtClean="0">
                <a:latin typeface="Helvetica"/>
                <a:cs typeface="Helvetica"/>
              </a:rPr>
              <a:t>radars</a:t>
            </a:r>
            <a:r>
              <a:rPr lang="it-IT" sz="2200" dirty="0" smtClean="0">
                <a:latin typeface="Helvetica"/>
                <a:cs typeface="Helvetica"/>
              </a:rPr>
              <a:t>  </a:t>
            </a:r>
            <a:r>
              <a:rPr lang="it-IT" sz="2200" dirty="0" err="1" smtClean="0">
                <a:latin typeface="Helvetica"/>
                <a:cs typeface="Helvetica"/>
              </a:rPr>
              <a:t>provide</a:t>
            </a:r>
            <a:r>
              <a:rPr lang="it-IT" sz="2200" dirty="0" smtClean="0">
                <a:latin typeface="Helvetica"/>
                <a:cs typeface="Helvetica"/>
              </a:rPr>
              <a:t> </a:t>
            </a:r>
            <a:r>
              <a:rPr lang="it-IT" sz="2200" dirty="0" err="1" smtClean="0">
                <a:latin typeface="Helvetica"/>
                <a:cs typeface="Helvetica"/>
              </a:rPr>
              <a:t>velocity</a:t>
            </a:r>
            <a:r>
              <a:rPr lang="it-IT" sz="2200" dirty="0" smtClean="0">
                <a:latin typeface="Helvetica"/>
                <a:cs typeface="Helvetica"/>
              </a:rPr>
              <a:t> </a:t>
            </a:r>
            <a:r>
              <a:rPr lang="it-IT" sz="2200" dirty="0" err="1" smtClean="0">
                <a:latin typeface="Helvetica"/>
                <a:cs typeface="Helvetica"/>
              </a:rPr>
              <a:t>maps</a:t>
            </a:r>
            <a:r>
              <a:rPr lang="it-IT" sz="2200" dirty="0" smtClean="0">
                <a:latin typeface="Helvetica"/>
                <a:cs typeface="Helvetica"/>
              </a:rPr>
              <a:t> with </a:t>
            </a:r>
            <a:r>
              <a:rPr lang="it-IT" sz="2200" dirty="0" err="1" smtClean="0">
                <a:latin typeface="Helvetica"/>
                <a:cs typeface="Helvetica"/>
              </a:rPr>
              <a:t>range</a:t>
            </a:r>
            <a:r>
              <a:rPr lang="it-IT" sz="2200" dirty="0" smtClean="0">
                <a:latin typeface="Helvetica"/>
                <a:cs typeface="Helvetica"/>
              </a:rPr>
              <a:t> 30-100 km and </a:t>
            </a:r>
            <a:r>
              <a:rPr lang="it-IT" sz="2200" dirty="0" err="1" smtClean="0">
                <a:latin typeface="Helvetica"/>
                <a:cs typeface="Helvetica"/>
              </a:rPr>
              <a:t>resolution</a:t>
            </a:r>
            <a:r>
              <a:rPr lang="it-IT" sz="2200" dirty="0" smtClean="0">
                <a:latin typeface="Helvetica"/>
                <a:cs typeface="Helvetica"/>
              </a:rPr>
              <a:t>  1-3 km. </a:t>
            </a:r>
          </a:p>
          <a:p>
            <a:pPr lvl="1">
              <a:spcBef>
                <a:spcPct val="50000"/>
              </a:spcBef>
            </a:pPr>
            <a:r>
              <a:rPr lang="it-IT" sz="2200" dirty="0" smtClean="0">
                <a:latin typeface="Helvetica"/>
                <a:cs typeface="Helvetica"/>
              </a:rPr>
              <a:t>     Over the </a:t>
            </a:r>
            <a:r>
              <a:rPr lang="it-IT" sz="2200" dirty="0" err="1" smtClean="0">
                <a:latin typeface="Helvetica"/>
                <a:cs typeface="Helvetica"/>
              </a:rPr>
              <a:t>horizon</a:t>
            </a:r>
            <a:r>
              <a:rPr lang="it-IT" sz="2200" dirty="0" smtClean="0">
                <a:latin typeface="Helvetica"/>
                <a:cs typeface="Helvetica"/>
              </a:rPr>
              <a:t> </a:t>
            </a:r>
            <a:r>
              <a:rPr lang="it-IT" sz="2200" dirty="0" err="1" smtClean="0">
                <a:latin typeface="Helvetica"/>
                <a:cs typeface="Helvetica"/>
              </a:rPr>
              <a:t>ship</a:t>
            </a:r>
            <a:r>
              <a:rPr lang="it-IT" sz="2200" dirty="0" smtClean="0">
                <a:latin typeface="Helvetica"/>
                <a:cs typeface="Helvetica"/>
              </a:rPr>
              <a:t> </a:t>
            </a:r>
            <a:r>
              <a:rPr lang="it-IT" sz="2200" dirty="0" err="1" smtClean="0">
                <a:latin typeface="Helvetica"/>
                <a:cs typeface="Helvetica"/>
              </a:rPr>
              <a:t>detection</a:t>
            </a:r>
            <a:r>
              <a:rPr lang="it-IT" sz="2200" dirty="0" smtClean="0">
                <a:latin typeface="Helvetica"/>
                <a:cs typeface="Helvetica"/>
              </a:rPr>
              <a:t> of medium/large </a:t>
            </a:r>
            <a:r>
              <a:rPr lang="it-IT" sz="2200" dirty="0" err="1" smtClean="0">
                <a:latin typeface="Helvetica"/>
                <a:cs typeface="Helvetica"/>
              </a:rPr>
              <a:t>size</a:t>
            </a:r>
            <a:r>
              <a:rPr lang="it-IT" sz="2200" dirty="0" smtClean="0">
                <a:latin typeface="Helvetica"/>
                <a:cs typeface="Helvetica"/>
              </a:rPr>
              <a:t> </a:t>
            </a:r>
            <a:r>
              <a:rPr lang="it-IT" sz="2200" dirty="0" err="1" smtClean="0">
                <a:latin typeface="Helvetica"/>
                <a:cs typeface="Helvetica"/>
              </a:rPr>
              <a:t>vessels</a:t>
            </a:r>
            <a:endParaRPr lang="it-IT" sz="2200" dirty="0" smtClean="0">
              <a:latin typeface="Helvetica"/>
              <a:cs typeface="Helvetica"/>
            </a:endParaRPr>
          </a:p>
          <a:p>
            <a:pPr lvl="1">
              <a:spcBef>
                <a:spcPct val="50000"/>
              </a:spcBef>
            </a:pPr>
            <a:endParaRPr lang="it-IT" sz="2200" dirty="0" smtClean="0">
              <a:latin typeface="Helvetica"/>
              <a:cs typeface="Helvetica"/>
            </a:endParaRPr>
          </a:p>
          <a:p>
            <a:pPr marL="800100" lvl="1" indent="-342900">
              <a:spcBef>
                <a:spcPct val="50000"/>
              </a:spcBef>
              <a:buFont typeface="Wingdings" charset="2"/>
              <a:buChar char="²"/>
            </a:pPr>
            <a:r>
              <a:rPr lang="en-US" sz="2200" dirty="0" smtClean="0">
                <a:latin typeface="Helvetica"/>
                <a:cs typeface="Helvetica"/>
              </a:rPr>
              <a:t>X band radars provide velocity maps with range  5-10 km  and resolution 10-15 m</a:t>
            </a:r>
            <a:endParaRPr lang="en-US" sz="2200" dirty="0">
              <a:latin typeface="Helvetica"/>
              <a:cs typeface="Helvetica"/>
            </a:endParaRPr>
          </a:p>
          <a:p>
            <a:pPr lvl="1">
              <a:spcBef>
                <a:spcPct val="50000"/>
              </a:spcBef>
            </a:pPr>
            <a:r>
              <a:rPr lang="en-US" sz="2200" dirty="0" smtClean="0">
                <a:latin typeface="Helvetica"/>
                <a:cs typeface="Helvetica"/>
              </a:rPr>
              <a:t>     Ship detection </a:t>
            </a:r>
            <a:r>
              <a:rPr lang="en-US" sz="2200" smtClean="0">
                <a:latin typeface="Helvetica"/>
                <a:cs typeface="Helvetica"/>
              </a:rPr>
              <a:t>at NM range </a:t>
            </a:r>
            <a:r>
              <a:rPr lang="en-US" sz="2200" dirty="0" smtClean="0">
                <a:latin typeface="Helvetica"/>
                <a:cs typeface="Helvetica"/>
              </a:rPr>
              <a:t>of smaller vessels</a:t>
            </a:r>
          </a:p>
        </p:txBody>
      </p:sp>
      <p:sp>
        <p:nvSpPr>
          <p:cNvPr id="11" name="Rettangolo 10"/>
          <p:cNvSpPr/>
          <p:nvPr/>
        </p:nvSpPr>
        <p:spPr>
          <a:xfrm>
            <a:off x="2851046" y="96272"/>
            <a:ext cx="5969425" cy="523220"/>
          </a:xfrm>
          <a:prstGeom prst="rect">
            <a:avLst/>
          </a:prstGeom>
        </p:spPr>
        <p:txBody>
          <a:bodyPr wrap="square">
            <a:spAutoFit/>
          </a:bodyPr>
          <a:lstStyle/>
          <a:p>
            <a:endParaRPr lang="it-IT" sz="1400" dirty="0">
              <a:solidFill>
                <a:schemeClr val="accent1">
                  <a:lumMod val="50000"/>
                </a:schemeClr>
              </a:solidFill>
            </a:endParaRPr>
          </a:p>
          <a:p>
            <a:endParaRPr lang="it-IT" sz="1400" dirty="0">
              <a:solidFill>
                <a:schemeClr val="accent1">
                  <a:lumMod val="50000"/>
                </a:schemeClr>
              </a:solidFill>
            </a:endParaRPr>
          </a:p>
        </p:txBody>
      </p:sp>
      <p:pic>
        <p:nvPicPr>
          <p:cNvPr id="9" name="Immagine 8"/>
          <p:cNvPicPr>
            <a:picLocks noChangeAspect="1"/>
          </p:cNvPicPr>
          <p:nvPr/>
        </p:nvPicPr>
        <p:blipFill>
          <a:blip r:embed="rId3"/>
          <a:stretch>
            <a:fillRect/>
          </a:stretch>
        </p:blipFill>
        <p:spPr>
          <a:xfrm>
            <a:off x="8192110" y="5991651"/>
            <a:ext cx="628361" cy="620020"/>
          </a:xfrm>
          <a:prstGeom prst="rect">
            <a:avLst/>
          </a:prstGeom>
        </p:spPr>
      </p:pic>
    </p:spTree>
    <p:extLst>
      <p:ext uri="{BB962C8B-B14F-4D97-AF65-F5344CB8AC3E}">
        <p14:creationId xmlns:p14="http://schemas.microsoft.com/office/powerpoint/2010/main" val="2574233655"/>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2"/>
          <p:cNvSpPr txBox="1">
            <a:spLocks noChangeArrowheads="1"/>
          </p:cNvSpPr>
          <p:nvPr/>
        </p:nvSpPr>
        <p:spPr bwMode="auto">
          <a:xfrm>
            <a:off x="852488" y="168275"/>
            <a:ext cx="1827212" cy="565150"/>
          </a:xfrm>
          <a:prstGeom prst="rect">
            <a:avLst/>
          </a:prstGeom>
          <a:noFill/>
          <a:ln w="9525">
            <a:noFill/>
            <a:miter lim="800000"/>
            <a:headEnd/>
            <a:tailEnd/>
          </a:ln>
        </p:spPr>
        <p:txBody>
          <a:bodyPr>
            <a:prstTxWarp prst="textNoShape">
              <a:avLst/>
            </a:prstTxWarp>
            <a:spAutoFit/>
          </a:bodyPr>
          <a:lstStyle/>
          <a:p>
            <a:pPr>
              <a:spcBef>
                <a:spcPct val="50000"/>
              </a:spcBef>
            </a:pPr>
            <a:r>
              <a:rPr lang="it-IT" sz="3100" b="1">
                <a:solidFill>
                  <a:schemeClr val="accent1"/>
                </a:solidFill>
                <a:latin typeface="Calibri" pitchFamily="-72" charset="0"/>
                <a:ea typeface="MS Mincho" charset="-128"/>
                <a:cs typeface="MS Mincho" charset="-128"/>
              </a:rPr>
              <a:t>Data sets</a:t>
            </a:r>
            <a:endParaRPr lang="en-US"/>
          </a:p>
        </p:txBody>
      </p:sp>
      <p:sp>
        <p:nvSpPr>
          <p:cNvPr id="20482" name="Text Box 3"/>
          <p:cNvSpPr txBox="1">
            <a:spLocks noChangeArrowheads="1"/>
          </p:cNvSpPr>
          <p:nvPr/>
        </p:nvSpPr>
        <p:spPr bwMode="auto">
          <a:xfrm>
            <a:off x="447675" y="979488"/>
            <a:ext cx="4462463" cy="4108450"/>
          </a:xfrm>
          <a:prstGeom prst="rect">
            <a:avLst/>
          </a:prstGeom>
          <a:noFill/>
          <a:ln w="9525">
            <a:noFill/>
            <a:miter lim="800000"/>
            <a:headEnd/>
            <a:tailEnd/>
          </a:ln>
        </p:spPr>
        <p:txBody>
          <a:bodyPr>
            <a:prstTxWarp prst="textNoShape">
              <a:avLst/>
            </a:prstTxWarp>
            <a:spAutoFit/>
          </a:bodyPr>
          <a:lstStyle/>
          <a:p>
            <a:pPr>
              <a:spcBef>
                <a:spcPct val="50000"/>
              </a:spcBef>
              <a:buFont typeface="Times" pitchFamily="-72" charset="0"/>
              <a:buChar char="•"/>
            </a:pPr>
            <a:r>
              <a:rPr lang="en-US"/>
              <a:t> </a:t>
            </a:r>
            <a:r>
              <a:rPr lang="en-US">
                <a:latin typeface="Calibri" pitchFamily="-72" charset="0"/>
              </a:rPr>
              <a:t>Drifter data in the Adriatic Sea:</a:t>
            </a:r>
          </a:p>
          <a:p>
            <a:pPr>
              <a:spcBef>
                <a:spcPct val="50000"/>
              </a:spcBef>
              <a:buFontTx/>
              <a:buChar char="-"/>
            </a:pPr>
            <a:r>
              <a:rPr lang="en-US">
                <a:latin typeface="Calibri" pitchFamily="-72" charset="0"/>
              </a:rPr>
              <a:t> the historical data set (Poulain 2001): 302 drifters  deployed during 1990-2011</a:t>
            </a:r>
          </a:p>
          <a:p>
            <a:pPr>
              <a:spcBef>
                <a:spcPct val="50000"/>
              </a:spcBef>
              <a:buFontTx/>
              <a:buChar char="-"/>
            </a:pPr>
            <a:r>
              <a:rPr lang="en-US">
                <a:latin typeface="Calibri" pitchFamily="-72" charset="0"/>
              </a:rPr>
              <a:t>  more recent experiment data : 30 drifters deployed in 2013</a:t>
            </a:r>
          </a:p>
          <a:p>
            <a:pPr>
              <a:spcBef>
                <a:spcPct val="50000"/>
              </a:spcBef>
              <a:buFont typeface="Times" pitchFamily="-72" charset="0"/>
              <a:buChar char="•"/>
            </a:pPr>
            <a:r>
              <a:rPr lang="en-US">
                <a:latin typeface="Calibri" pitchFamily="-72" charset="0"/>
              </a:rPr>
              <a:t> HF radar surface velocity:</a:t>
            </a:r>
          </a:p>
          <a:p>
            <a:pPr>
              <a:spcBef>
                <a:spcPct val="50000"/>
              </a:spcBef>
              <a:buFont typeface="Times" pitchFamily="-72" charset="0"/>
              <a:buNone/>
            </a:pPr>
            <a:r>
              <a:rPr lang="en-US">
                <a:latin typeface="Calibri" pitchFamily="-72" charset="0"/>
              </a:rPr>
              <a:t>- 4 CODAR SeaSonde 25 MHz in the Gulf,  August 2013- present</a:t>
            </a:r>
            <a:r>
              <a:rPr lang="en-US"/>
              <a:t>.</a:t>
            </a:r>
          </a:p>
        </p:txBody>
      </p:sp>
      <p:pic>
        <p:nvPicPr>
          <p:cNvPr id="20483" name="Picture 4" descr="figure1_3"/>
          <p:cNvPicPr>
            <a:picLocks noChangeAspect="1" noChangeArrowheads="1"/>
          </p:cNvPicPr>
          <p:nvPr/>
        </p:nvPicPr>
        <p:blipFill>
          <a:blip r:embed="rId3"/>
          <a:srcRect/>
          <a:stretch>
            <a:fillRect/>
          </a:stretch>
        </p:blipFill>
        <p:spPr bwMode="auto">
          <a:xfrm>
            <a:off x="5527675" y="3733800"/>
            <a:ext cx="3084513" cy="2981325"/>
          </a:xfrm>
          <a:prstGeom prst="rect">
            <a:avLst/>
          </a:prstGeom>
          <a:noFill/>
          <a:ln w="9525">
            <a:noFill/>
            <a:miter lim="800000"/>
            <a:headEnd/>
            <a:tailEnd/>
          </a:ln>
        </p:spPr>
      </p:pic>
      <p:pic>
        <p:nvPicPr>
          <p:cNvPr id="20484" name="Picture 5" descr="figure2_3"/>
          <p:cNvPicPr>
            <a:picLocks noChangeAspect="1" noChangeArrowheads="1"/>
          </p:cNvPicPr>
          <p:nvPr/>
        </p:nvPicPr>
        <p:blipFill>
          <a:blip r:embed="rId4"/>
          <a:srcRect/>
          <a:stretch>
            <a:fillRect/>
          </a:stretch>
        </p:blipFill>
        <p:spPr bwMode="auto">
          <a:xfrm>
            <a:off x="4941888" y="168275"/>
            <a:ext cx="3670300" cy="3565525"/>
          </a:xfrm>
          <a:prstGeom prst="rect">
            <a:avLst/>
          </a:prstGeom>
          <a:noFill/>
          <a:ln w="9525">
            <a:noFill/>
            <a:miter lim="800000"/>
            <a:headEnd/>
            <a:tailEnd/>
          </a:ln>
        </p:spPr>
      </p:pic>
      <p:sp>
        <p:nvSpPr>
          <p:cNvPr id="20485" name="Text Box 1029"/>
          <p:cNvSpPr txBox="1">
            <a:spLocks noChangeArrowheads="1"/>
          </p:cNvSpPr>
          <p:nvPr/>
        </p:nvSpPr>
        <p:spPr bwMode="auto">
          <a:xfrm>
            <a:off x="2679700" y="5708650"/>
            <a:ext cx="3190875" cy="777875"/>
          </a:xfrm>
          <a:prstGeom prst="rect">
            <a:avLst/>
          </a:prstGeom>
          <a:noFill/>
          <a:ln w="9525">
            <a:noFill/>
            <a:miter lim="800000"/>
            <a:headEnd/>
            <a:tailEnd/>
          </a:ln>
        </p:spPr>
        <p:txBody>
          <a:bodyPr>
            <a:prstTxWarp prst="textNoShape">
              <a:avLst/>
            </a:prstTxWarp>
            <a:spAutoFit/>
          </a:bodyPr>
          <a:lstStyle/>
          <a:p>
            <a:pPr>
              <a:spcBef>
                <a:spcPct val="50000"/>
              </a:spcBef>
            </a:pPr>
            <a:r>
              <a:rPr lang="en-US" sz="1500"/>
              <a:t>Concentration of drifter data before entering the Gulf (upper); Radar network and data grid (lower)</a:t>
            </a:r>
          </a:p>
        </p:txBody>
      </p:sp>
    </p:spTree>
    <p:extLst>
      <p:ext uri="{BB962C8B-B14F-4D97-AF65-F5344CB8AC3E}">
        <p14:creationId xmlns:p14="http://schemas.microsoft.com/office/powerpoint/2010/main" val="1036987828"/>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 Box 2"/>
          <p:cNvSpPr txBox="1">
            <a:spLocks noChangeArrowheads="1"/>
          </p:cNvSpPr>
          <p:nvPr/>
        </p:nvSpPr>
        <p:spPr bwMode="auto">
          <a:xfrm>
            <a:off x="650875" y="619125"/>
            <a:ext cx="7837488" cy="1038225"/>
          </a:xfrm>
          <a:prstGeom prst="rect">
            <a:avLst/>
          </a:prstGeom>
          <a:noFill/>
          <a:ln w="9525">
            <a:noFill/>
            <a:miter lim="800000"/>
            <a:headEnd/>
            <a:tailEnd/>
          </a:ln>
        </p:spPr>
        <p:txBody>
          <a:bodyPr>
            <a:prstTxWarp prst="textNoShape">
              <a:avLst/>
            </a:prstTxWarp>
            <a:spAutoFit/>
          </a:bodyPr>
          <a:lstStyle/>
          <a:p>
            <a:pPr>
              <a:spcBef>
                <a:spcPct val="50000"/>
              </a:spcBef>
            </a:pPr>
            <a:r>
              <a:rPr lang="en-US" sz="3100" b="1">
                <a:solidFill>
                  <a:schemeClr val="accent1"/>
                </a:solidFill>
                <a:latin typeface="Calibri" pitchFamily="-72" charset="0"/>
              </a:rPr>
              <a:t>From drifters: What is the likelihood   that particles from spawning areas reach the Gulf? </a:t>
            </a:r>
          </a:p>
        </p:txBody>
      </p:sp>
      <p:sp>
        <p:nvSpPr>
          <p:cNvPr id="22530" name="Text Box 3"/>
          <p:cNvSpPr txBox="1">
            <a:spLocks noChangeArrowheads="1"/>
          </p:cNvSpPr>
          <p:nvPr/>
        </p:nvSpPr>
        <p:spPr bwMode="auto">
          <a:xfrm>
            <a:off x="650875" y="2200275"/>
            <a:ext cx="7837488" cy="4108450"/>
          </a:xfrm>
          <a:prstGeom prst="rect">
            <a:avLst/>
          </a:prstGeom>
          <a:noFill/>
          <a:ln w="9525">
            <a:noFill/>
            <a:miter lim="800000"/>
            <a:headEnd/>
            <a:tailEnd/>
          </a:ln>
        </p:spPr>
        <p:txBody>
          <a:bodyPr>
            <a:prstTxWarp prst="textNoShape">
              <a:avLst/>
            </a:prstTxWarp>
            <a:spAutoFit/>
          </a:bodyPr>
          <a:lstStyle/>
          <a:p>
            <a:pPr>
              <a:spcBef>
                <a:spcPct val="50000"/>
              </a:spcBef>
              <a:buFont typeface="Times" pitchFamily="-72" charset="0"/>
              <a:buChar char="•"/>
            </a:pPr>
            <a:r>
              <a:rPr lang="en-US"/>
              <a:t> </a:t>
            </a:r>
            <a:r>
              <a:rPr lang="en-US">
                <a:latin typeface="Calibri" pitchFamily="-72" charset="0"/>
              </a:rPr>
              <a:t>Identify all the drifters that enter spawning areas  or that are launched within them (typically 50 per spawning area)</a:t>
            </a:r>
          </a:p>
          <a:p>
            <a:pPr>
              <a:spcBef>
                <a:spcPct val="50000"/>
              </a:spcBef>
              <a:buFont typeface="Times" pitchFamily="-72" charset="0"/>
              <a:buChar char="•"/>
            </a:pPr>
            <a:r>
              <a:rPr lang="en-US">
                <a:latin typeface="Calibri" pitchFamily="-72" charset="0"/>
              </a:rPr>
              <a:t> For each spawning area,  compute the percentage of drifters reaching the Gulf (events)</a:t>
            </a:r>
          </a:p>
          <a:p>
            <a:pPr>
              <a:spcBef>
                <a:spcPct val="50000"/>
              </a:spcBef>
              <a:buFont typeface="Times" pitchFamily="-72" charset="0"/>
              <a:buChar char="•"/>
            </a:pPr>
            <a:r>
              <a:rPr lang="en-US">
                <a:latin typeface="Calibri" pitchFamily="-72" charset="0"/>
              </a:rPr>
              <a:t>  Frequency of events is computed first  considering  the whole data set and then considering conditioned sets (seasons and PLD)</a:t>
            </a:r>
          </a:p>
          <a:p>
            <a:pPr>
              <a:spcBef>
                <a:spcPct val="50000"/>
              </a:spcBef>
              <a:buFont typeface="Times" pitchFamily="-72" charset="0"/>
              <a:buNone/>
            </a:pPr>
            <a:endParaRPr lang="en-US">
              <a:latin typeface="Calibri" pitchFamily="-72" charset="0"/>
            </a:endParaRPr>
          </a:p>
          <a:p>
            <a:pPr>
              <a:spcBef>
                <a:spcPct val="50000"/>
              </a:spcBef>
              <a:buFont typeface="Times" pitchFamily="-72" charset="0"/>
              <a:buNone/>
            </a:pPr>
            <a:endParaRPr lang="en-US">
              <a:latin typeface="Calibri" pitchFamily="-72" charset="0"/>
            </a:endParaRPr>
          </a:p>
        </p:txBody>
      </p:sp>
    </p:spTree>
    <p:extLst>
      <p:ext uri="{BB962C8B-B14F-4D97-AF65-F5344CB8AC3E}">
        <p14:creationId xmlns:p14="http://schemas.microsoft.com/office/powerpoint/2010/main" val="79324619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 Box 2"/>
          <p:cNvSpPr txBox="1">
            <a:spLocks noChangeArrowheads="1"/>
          </p:cNvSpPr>
          <p:nvPr/>
        </p:nvSpPr>
        <p:spPr bwMode="auto">
          <a:xfrm>
            <a:off x="604838" y="604838"/>
            <a:ext cx="7294562" cy="565150"/>
          </a:xfrm>
          <a:prstGeom prst="rect">
            <a:avLst/>
          </a:prstGeom>
          <a:noFill/>
          <a:ln w="9525">
            <a:noFill/>
            <a:miter lim="800000"/>
            <a:headEnd/>
            <a:tailEnd/>
          </a:ln>
        </p:spPr>
        <p:txBody>
          <a:bodyPr>
            <a:prstTxWarp prst="textNoShape">
              <a:avLst/>
            </a:prstTxWarp>
            <a:spAutoFit/>
          </a:bodyPr>
          <a:lstStyle/>
          <a:p>
            <a:pPr>
              <a:spcBef>
                <a:spcPct val="50000"/>
              </a:spcBef>
            </a:pPr>
            <a:r>
              <a:rPr lang="en-US" sz="3100" b="1">
                <a:solidFill>
                  <a:schemeClr val="accent1"/>
                </a:solidFill>
                <a:latin typeface="Calibri" pitchFamily="-72" charset="0"/>
              </a:rPr>
              <a:t>Results for the complete data set, no PLD </a:t>
            </a:r>
            <a:endParaRPr lang="en-US"/>
          </a:p>
        </p:txBody>
      </p:sp>
      <p:pic>
        <p:nvPicPr>
          <p:cNvPr id="24578" name="Picture 3" descr="figure2_2"/>
          <p:cNvPicPr>
            <a:picLocks noChangeAspect="1" noChangeArrowheads="1"/>
          </p:cNvPicPr>
          <p:nvPr/>
        </p:nvPicPr>
        <p:blipFill>
          <a:blip r:embed="rId3"/>
          <a:srcRect/>
          <a:stretch>
            <a:fillRect/>
          </a:stretch>
        </p:blipFill>
        <p:spPr bwMode="auto">
          <a:xfrm>
            <a:off x="604838" y="1508125"/>
            <a:ext cx="4194175" cy="3897313"/>
          </a:xfrm>
          <a:prstGeom prst="rect">
            <a:avLst/>
          </a:prstGeom>
          <a:noFill/>
          <a:ln w="9525">
            <a:noFill/>
            <a:miter lim="800000"/>
            <a:headEnd/>
            <a:tailEnd/>
          </a:ln>
        </p:spPr>
      </p:pic>
      <p:pic>
        <p:nvPicPr>
          <p:cNvPr id="24579" name="Picture 4" descr="figure2_4"/>
          <p:cNvPicPr>
            <a:picLocks noChangeAspect="1" noChangeArrowheads="1"/>
          </p:cNvPicPr>
          <p:nvPr/>
        </p:nvPicPr>
        <p:blipFill>
          <a:blip r:embed="rId4"/>
          <a:srcRect/>
          <a:stretch>
            <a:fillRect/>
          </a:stretch>
        </p:blipFill>
        <p:spPr bwMode="auto">
          <a:xfrm>
            <a:off x="4799013" y="1582738"/>
            <a:ext cx="4002087" cy="3822700"/>
          </a:xfrm>
          <a:prstGeom prst="rect">
            <a:avLst/>
          </a:prstGeom>
          <a:noFill/>
          <a:ln w="9525">
            <a:noFill/>
            <a:miter lim="800000"/>
            <a:headEnd/>
            <a:tailEnd/>
          </a:ln>
        </p:spPr>
      </p:pic>
      <p:sp>
        <p:nvSpPr>
          <p:cNvPr id="24580" name="Text Box 1028"/>
          <p:cNvSpPr txBox="1">
            <a:spLocks noChangeArrowheads="1"/>
          </p:cNvSpPr>
          <p:nvPr/>
        </p:nvSpPr>
        <p:spPr bwMode="auto">
          <a:xfrm>
            <a:off x="604838" y="5172075"/>
            <a:ext cx="7789862" cy="1370013"/>
          </a:xfrm>
          <a:prstGeom prst="rect">
            <a:avLst/>
          </a:prstGeom>
          <a:noFill/>
          <a:ln w="9525">
            <a:noFill/>
            <a:miter lim="800000"/>
            <a:headEnd/>
            <a:tailEnd/>
          </a:ln>
        </p:spPr>
        <p:txBody>
          <a:bodyPr>
            <a:prstTxWarp prst="textNoShape">
              <a:avLst/>
            </a:prstTxWarp>
            <a:spAutoFit/>
          </a:bodyPr>
          <a:lstStyle/>
          <a:p>
            <a:pPr>
              <a:spcBef>
                <a:spcPct val="50000"/>
              </a:spcBef>
            </a:pPr>
            <a:endParaRPr lang="en-US"/>
          </a:p>
          <a:p>
            <a:pPr>
              <a:spcBef>
                <a:spcPct val="50000"/>
              </a:spcBef>
            </a:pPr>
            <a:r>
              <a:rPr lang="en-US">
                <a:latin typeface="Calibri" pitchFamily="-72" charset="0"/>
              </a:rPr>
              <a:t>Percentage of drifters reaching the Gulf (left) and transit times (right)</a:t>
            </a:r>
          </a:p>
        </p:txBody>
      </p:sp>
    </p:spTree>
    <p:extLst>
      <p:ext uri="{BB962C8B-B14F-4D97-AF65-F5344CB8AC3E}">
        <p14:creationId xmlns:p14="http://schemas.microsoft.com/office/powerpoint/2010/main" val="895182350"/>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 Box 2"/>
          <p:cNvSpPr txBox="1">
            <a:spLocks noChangeArrowheads="1"/>
          </p:cNvSpPr>
          <p:nvPr/>
        </p:nvSpPr>
        <p:spPr bwMode="auto">
          <a:xfrm>
            <a:off x="712788" y="422275"/>
            <a:ext cx="7975600" cy="549275"/>
          </a:xfrm>
          <a:prstGeom prst="rect">
            <a:avLst/>
          </a:prstGeom>
          <a:noFill/>
          <a:ln w="9525">
            <a:noFill/>
            <a:miter lim="800000"/>
            <a:headEnd/>
            <a:tailEnd/>
          </a:ln>
        </p:spPr>
        <p:txBody>
          <a:bodyPr>
            <a:prstTxWarp prst="textNoShape">
              <a:avLst/>
            </a:prstTxWarp>
            <a:spAutoFit/>
          </a:bodyPr>
          <a:lstStyle/>
          <a:p>
            <a:pPr>
              <a:spcBef>
                <a:spcPct val="50000"/>
              </a:spcBef>
            </a:pPr>
            <a:r>
              <a:rPr lang="en-US" sz="3000" b="1">
                <a:solidFill>
                  <a:schemeClr val="accent1"/>
                </a:solidFill>
                <a:latin typeface="Calibri" pitchFamily="-72" charset="0"/>
              </a:rPr>
              <a:t>Results for conditional sets</a:t>
            </a:r>
            <a:endParaRPr lang="en-US"/>
          </a:p>
        </p:txBody>
      </p:sp>
      <p:pic>
        <p:nvPicPr>
          <p:cNvPr id="26626" name="Picture 1027" descr="figure3_1"/>
          <p:cNvPicPr>
            <a:picLocks noChangeAspect="1" noChangeArrowheads="1"/>
          </p:cNvPicPr>
          <p:nvPr/>
        </p:nvPicPr>
        <p:blipFill>
          <a:blip r:embed="rId3"/>
          <a:srcRect/>
          <a:stretch>
            <a:fillRect/>
          </a:stretch>
        </p:blipFill>
        <p:spPr bwMode="auto">
          <a:xfrm>
            <a:off x="742950" y="1404938"/>
            <a:ext cx="3829050" cy="3389312"/>
          </a:xfrm>
          <a:prstGeom prst="rect">
            <a:avLst/>
          </a:prstGeom>
          <a:noFill/>
          <a:ln w="9525">
            <a:noFill/>
            <a:miter lim="800000"/>
            <a:headEnd/>
            <a:tailEnd/>
          </a:ln>
        </p:spPr>
      </p:pic>
      <p:pic>
        <p:nvPicPr>
          <p:cNvPr id="26627" name="Picture 1028" descr="figure3_3"/>
          <p:cNvPicPr>
            <a:picLocks noChangeAspect="1" noChangeArrowheads="1"/>
          </p:cNvPicPr>
          <p:nvPr/>
        </p:nvPicPr>
        <p:blipFill>
          <a:blip r:embed="rId4"/>
          <a:srcRect/>
          <a:stretch>
            <a:fillRect/>
          </a:stretch>
        </p:blipFill>
        <p:spPr bwMode="auto">
          <a:xfrm>
            <a:off x="4938713" y="1404938"/>
            <a:ext cx="3749675" cy="3644900"/>
          </a:xfrm>
          <a:prstGeom prst="rect">
            <a:avLst/>
          </a:prstGeom>
          <a:noFill/>
          <a:ln w="9525">
            <a:noFill/>
            <a:miter lim="800000"/>
            <a:headEnd/>
            <a:tailEnd/>
          </a:ln>
        </p:spPr>
      </p:pic>
      <p:sp>
        <p:nvSpPr>
          <p:cNvPr id="26628" name="Text Box 1029"/>
          <p:cNvSpPr txBox="1">
            <a:spLocks noChangeArrowheads="1"/>
          </p:cNvSpPr>
          <p:nvPr/>
        </p:nvSpPr>
        <p:spPr bwMode="auto">
          <a:xfrm>
            <a:off x="119063" y="5049838"/>
            <a:ext cx="8905875" cy="1917700"/>
          </a:xfrm>
          <a:prstGeom prst="rect">
            <a:avLst/>
          </a:prstGeom>
          <a:noFill/>
          <a:ln w="9525">
            <a:noFill/>
            <a:miter lim="800000"/>
            <a:headEnd/>
            <a:tailEnd/>
          </a:ln>
        </p:spPr>
        <p:txBody>
          <a:bodyPr>
            <a:prstTxWarp prst="textNoShape">
              <a:avLst/>
            </a:prstTxWarp>
            <a:spAutoFit/>
          </a:bodyPr>
          <a:lstStyle/>
          <a:p>
            <a:pPr>
              <a:spcBef>
                <a:spcPct val="50000"/>
              </a:spcBef>
            </a:pPr>
            <a:r>
              <a:rPr lang="en-US">
                <a:latin typeface="Calibri" pitchFamily="-72" charset="0"/>
              </a:rPr>
              <a:t>Percentage of drifters reaching the Gulf during  winter-spring (sardine spawning time) for PLD= 0-20 d (left), and PLD = 20-40 d (right).</a:t>
            </a:r>
          </a:p>
          <a:p>
            <a:pPr>
              <a:spcBef>
                <a:spcPct val="50000"/>
              </a:spcBef>
            </a:pPr>
            <a:r>
              <a:rPr lang="en-US">
                <a:latin typeface="Calibri" pitchFamily="-72" charset="0"/>
              </a:rPr>
              <a:t>Similar results hold for the summer season (anchovy spawning time)</a:t>
            </a:r>
          </a:p>
          <a:p>
            <a:pPr>
              <a:spcBef>
                <a:spcPct val="50000"/>
              </a:spcBef>
            </a:pPr>
            <a:endParaRPr lang="en-US">
              <a:latin typeface="Calibri" pitchFamily="-72" charset="0"/>
            </a:endParaRPr>
          </a:p>
        </p:txBody>
      </p:sp>
    </p:spTree>
    <p:extLst>
      <p:ext uri="{BB962C8B-B14F-4D97-AF65-F5344CB8AC3E}">
        <p14:creationId xmlns:p14="http://schemas.microsoft.com/office/powerpoint/2010/main" val="3000222821"/>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2"/>
          <p:cNvSpPr txBox="1">
            <a:spLocks noChangeArrowheads="1"/>
          </p:cNvSpPr>
          <p:nvPr/>
        </p:nvSpPr>
        <p:spPr bwMode="auto">
          <a:xfrm>
            <a:off x="465138" y="836613"/>
            <a:ext cx="8193087" cy="457200"/>
          </a:xfrm>
          <a:prstGeom prst="rect">
            <a:avLst/>
          </a:prstGeom>
          <a:noFill/>
          <a:ln w="9525">
            <a:noFill/>
            <a:miter lim="800000"/>
            <a:headEnd/>
            <a:tailEnd/>
          </a:ln>
        </p:spPr>
        <p:txBody>
          <a:bodyPr>
            <a:prstTxWarp prst="textNoShape">
              <a:avLst/>
            </a:prstTxWarp>
            <a:spAutoFit/>
          </a:bodyPr>
          <a:lstStyle/>
          <a:p>
            <a:pPr>
              <a:spcBef>
                <a:spcPct val="50000"/>
              </a:spcBef>
            </a:pPr>
            <a:endParaRPr lang="en-US"/>
          </a:p>
        </p:txBody>
      </p:sp>
      <p:sp>
        <p:nvSpPr>
          <p:cNvPr id="28674" name="Text Box 3"/>
          <p:cNvSpPr txBox="1">
            <a:spLocks noChangeArrowheads="1"/>
          </p:cNvSpPr>
          <p:nvPr/>
        </p:nvSpPr>
        <p:spPr bwMode="auto">
          <a:xfrm>
            <a:off x="465138" y="376238"/>
            <a:ext cx="6815137" cy="549275"/>
          </a:xfrm>
          <a:prstGeom prst="rect">
            <a:avLst/>
          </a:prstGeom>
          <a:noFill/>
          <a:ln w="9525">
            <a:noFill/>
            <a:miter lim="800000"/>
            <a:headEnd/>
            <a:tailEnd/>
          </a:ln>
        </p:spPr>
        <p:txBody>
          <a:bodyPr>
            <a:prstTxWarp prst="textNoShape">
              <a:avLst/>
            </a:prstTxWarp>
            <a:spAutoFit/>
          </a:bodyPr>
          <a:lstStyle/>
          <a:p>
            <a:pPr>
              <a:spcBef>
                <a:spcPct val="50000"/>
              </a:spcBef>
            </a:pPr>
            <a:r>
              <a:rPr lang="en-US" sz="3000" b="1">
                <a:solidFill>
                  <a:schemeClr val="accent1"/>
                </a:solidFill>
                <a:latin typeface="Calibri" pitchFamily="-72" charset="0"/>
              </a:rPr>
              <a:t>Summary of drifter results</a:t>
            </a:r>
          </a:p>
        </p:txBody>
      </p:sp>
      <p:sp>
        <p:nvSpPr>
          <p:cNvPr id="28675" name="Text Box 4"/>
          <p:cNvSpPr txBox="1">
            <a:spLocks noChangeArrowheads="1"/>
          </p:cNvSpPr>
          <p:nvPr/>
        </p:nvSpPr>
        <p:spPr bwMode="auto">
          <a:xfrm>
            <a:off x="465138" y="1293813"/>
            <a:ext cx="8472487" cy="4656137"/>
          </a:xfrm>
          <a:prstGeom prst="rect">
            <a:avLst/>
          </a:prstGeom>
          <a:noFill/>
          <a:ln w="9525">
            <a:noFill/>
            <a:miter lim="800000"/>
            <a:headEnd/>
            <a:tailEnd/>
          </a:ln>
        </p:spPr>
        <p:txBody>
          <a:bodyPr>
            <a:prstTxWarp prst="textNoShape">
              <a:avLst/>
            </a:prstTxWarp>
            <a:spAutoFit/>
          </a:bodyPr>
          <a:lstStyle/>
          <a:p>
            <a:pPr>
              <a:spcBef>
                <a:spcPct val="50000"/>
              </a:spcBef>
              <a:buFont typeface="Times" pitchFamily="-72" charset="0"/>
              <a:buChar char="•"/>
            </a:pPr>
            <a:r>
              <a:rPr lang="en-US" dirty="0"/>
              <a:t> Results indicate the importance of current transport:</a:t>
            </a:r>
          </a:p>
          <a:p>
            <a:pPr>
              <a:spcBef>
                <a:spcPct val="50000"/>
              </a:spcBef>
              <a:buFontTx/>
              <a:buChar char="-"/>
            </a:pPr>
            <a:r>
              <a:rPr lang="en-US" dirty="0"/>
              <a:t> Western Adriatic Current (WAC) flowing south along the Italian coast </a:t>
            </a:r>
          </a:p>
          <a:p>
            <a:pPr>
              <a:spcBef>
                <a:spcPct val="50000"/>
              </a:spcBef>
              <a:buFontTx/>
              <a:buChar char="-"/>
            </a:pPr>
            <a:r>
              <a:rPr lang="en-US" dirty="0"/>
              <a:t> recirculating cyclonic gyre in the central Adriatic</a:t>
            </a:r>
          </a:p>
          <a:p>
            <a:pPr>
              <a:spcBef>
                <a:spcPct val="50000"/>
              </a:spcBef>
              <a:buFontTx/>
              <a:buChar char="-"/>
            </a:pPr>
            <a:endParaRPr lang="en-US" dirty="0"/>
          </a:p>
          <a:p>
            <a:pPr>
              <a:spcBef>
                <a:spcPct val="50000"/>
              </a:spcBef>
              <a:buFont typeface="Times" pitchFamily="-72" charset="0"/>
              <a:buChar char="•"/>
            </a:pPr>
            <a:r>
              <a:rPr lang="en-US" dirty="0"/>
              <a:t> PLD dependence </a:t>
            </a:r>
          </a:p>
          <a:p>
            <a:pPr>
              <a:spcBef>
                <a:spcPct val="50000"/>
              </a:spcBef>
              <a:buFont typeface="Times" pitchFamily="-72" charset="0"/>
              <a:buChar char="•"/>
            </a:pPr>
            <a:endParaRPr lang="en-US" dirty="0"/>
          </a:p>
          <a:p>
            <a:pPr>
              <a:spcBef>
                <a:spcPct val="50000"/>
              </a:spcBef>
              <a:buFont typeface="Times" pitchFamily="-72" charset="0"/>
              <a:buChar char="•"/>
            </a:pPr>
            <a:r>
              <a:rPr lang="en-US" dirty="0"/>
              <a:t> Weak seasonal dependence</a:t>
            </a:r>
          </a:p>
          <a:p>
            <a:pPr>
              <a:spcBef>
                <a:spcPct val="50000"/>
              </a:spcBef>
              <a:buFont typeface="Times" pitchFamily="-72" charset="0"/>
              <a:buChar char="•"/>
            </a:pPr>
            <a:endParaRPr lang="en-US" dirty="0"/>
          </a:p>
        </p:txBody>
      </p:sp>
    </p:spTree>
    <p:extLst>
      <p:ext uri="{BB962C8B-B14F-4D97-AF65-F5344CB8AC3E}">
        <p14:creationId xmlns:p14="http://schemas.microsoft.com/office/powerpoint/2010/main" val="424773487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2400" b="1" dirty="0" smtClean="0">
                <a:solidFill>
                  <a:schemeClr val="accent1"/>
                </a:solidFill>
                <a:latin typeface="Helvetica"/>
              </a:rPr>
              <a:t>How can </a:t>
            </a:r>
            <a:r>
              <a:rPr lang="it-IT" sz="2400" b="1" dirty="0" err="1" smtClean="0">
                <a:solidFill>
                  <a:schemeClr val="accent1"/>
                </a:solidFill>
                <a:latin typeface="Helvetica"/>
              </a:rPr>
              <a:t>coastal</a:t>
            </a:r>
            <a:r>
              <a:rPr lang="it-IT" sz="2400" b="1" dirty="0" smtClean="0">
                <a:solidFill>
                  <a:schemeClr val="accent1"/>
                </a:solidFill>
                <a:latin typeface="Helvetica"/>
              </a:rPr>
              <a:t> radar data </a:t>
            </a:r>
            <a:r>
              <a:rPr lang="it-IT" sz="2400" b="1" dirty="0" err="1" smtClean="0">
                <a:solidFill>
                  <a:schemeClr val="accent1"/>
                </a:solidFill>
                <a:latin typeface="Helvetica"/>
              </a:rPr>
              <a:t>support</a:t>
            </a:r>
            <a:r>
              <a:rPr lang="it-IT" sz="2400" b="1" dirty="0" smtClean="0">
                <a:solidFill>
                  <a:schemeClr val="accent1"/>
                </a:solidFill>
                <a:latin typeface="Helvetica"/>
              </a:rPr>
              <a:t> </a:t>
            </a:r>
            <a:r>
              <a:rPr lang="it-IT" sz="2400" b="1" dirty="0" err="1" smtClean="0">
                <a:solidFill>
                  <a:schemeClr val="accent1"/>
                </a:solidFill>
                <a:latin typeface="Helvetica"/>
              </a:rPr>
              <a:t>fishery</a:t>
            </a:r>
            <a:r>
              <a:rPr lang="it-IT" sz="2400" b="1" dirty="0" smtClean="0">
                <a:solidFill>
                  <a:schemeClr val="accent1"/>
                </a:solidFill>
                <a:latin typeface="Helvetica"/>
              </a:rPr>
              <a:t> science and </a:t>
            </a:r>
            <a:r>
              <a:rPr lang="it-IT" sz="2400" b="1" dirty="0" err="1" smtClean="0">
                <a:solidFill>
                  <a:schemeClr val="accent1"/>
                </a:solidFill>
                <a:latin typeface="Helvetica"/>
              </a:rPr>
              <a:t>manangement</a:t>
            </a:r>
            <a:r>
              <a:rPr lang="it-IT" sz="2400" b="1" dirty="0" smtClean="0">
                <a:solidFill>
                  <a:schemeClr val="accent1"/>
                </a:solidFill>
                <a:latin typeface="Helvetica"/>
              </a:rPr>
              <a:t>?</a:t>
            </a:r>
            <a:endParaRPr lang="it-IT" sz="2400" b="1" dirty="0">
              <a:solidFill>
                <a:schemeClr val="accent1"/>
              </a:solidFill>
              <a:latin typeface="Helvetica"/>
            </a:endParaRPr>
          </a:p>
        </p:txBody>
      </p:sp>
      <p:sp>
        <p:nvSpPr>
          <p:cNvPr id="6" name="Segnaposto contenuto 5"/>
          <p:cNvSpPr>
            <a:spLocks noGrp="1"/>
          </p:cNvSpPr>
          <p:nvPr>
            <p:ph sz="half" idx="1"/>
          </p:nvPr>
        </p:nvSpPr>
        <p:spPr>
          <a:xfrm>
            <a:off x="457200" y="1417638"/>
            <a:ext cx="8229600" cy="4525963"/>
          </a:xfrm>
        </p:spPr>
        <p:txBody>
          <a:bodyPr>
            <a:normAutofit fontScale="85000" lnSpcReduction="10000"/>
          </a:bodyPr>
          <a:lstStyle/>
          <a:p>
            <a:endParaRPr lang="it-IT" dirty="0" smtClean="0"/>
          </a:p>
          <a:p>
            <a:r>
              <a:rPr lang="it-IT" dirty="0" err="1" smtClean="0"/>
              <a:t>Results</a:t>
            </a:r>
            <a:r>
              <a:rPr lang="it-IT" dirty="0" smtClean="0"/>
              <a:t> from the </a:t>
            </a:r>
            <a:r>
              <a:rPr lang="it-IT" dirty="0" err="1" smtClean="0"/>
              <a:t>Italian</a:t>
            </a:r>
            <a:r>
              <a:rPr lang="it-IT" dirty="0" smtClean="0"/>
              <a:t> </a:t>
            </a:r>
            <a:r>
              <a:rPr lang="it-IT" dirty="0" err="1" smtClean="0"/>
              <a:t>national</a:t>
            </a:r>
            <a:r>
              <a:rPr lang="it-IT" dirty="0" smtClean="0"/>
              <a:t> </a:t>
            </a:r>
            <a:r>
              <a:rPr lang="it-IT" dirty="0" err="1" smtClean="0"/>
              <a:t>project</a:t>
            </a:r>
            <a:r>
              <a:rPr lang="it-IT" dirty="0" smtClean="0"/>
              <a:t> SSD PESCA. </a:t>
            </a:r>
            <a:r>
              <a:rPr lang="it-IT" dirty="0" err="1" smtClean="0"/>
              <a:t>Examples</a:t>
            </a:r>
            <a:r>
              <a:rPr lang="it-IT" dirty="0" smtClean="0"/>
              <a:t> of </a:t>
            </a:r>
            <a:r>
              <a:rPr lang="it-IT" dirty="0" err="1" smtClean="0"/>
              <a:t>applications</a:t>
            </a:r>
            <a:r>
              <a:rPr lang="it-IT" dirty="0" smtClean="0"/>
              <a:t>  from </a:t>
            </a:r>
            <a:r>
              <a:rPr lang="it-IT" dirty="0" err="1" smtClean="0"/>
              <a:t>both</a:t>
            </a:r>
            <a:r>
              <a:rPr lang="it-IT" dirty="0" smtClean="0"/>
              <a:t> HF and X-band radar.</a:t>
            </a:r>
          </a:p>
          <a:p>
            <a:pPr marL="0" indent="0">
              <a:buNone/>
            </a:pPr>
            <a:r>
              <a:rPr lang="it-IT" dirty="0"/>
              <a:t> </a:t>
            </a:r>
            <a:r>
              <a:rPr lang="it-IT" dirty="0" smtClean="0"/>
              <a:t>     </a:t>
            </a:r>
            <a:r>
              <a:rPr lang="it-IT" dirty="0" err="1" smtClean="0"/>
              <a:t>Inputs</a:t>
            </a:r>
            <a:r>
              <a:rPr lang="it-IT" dirty="0" smtClean="0"/>
              <a:t> from </a:t>
            </a:r>
            <a:r>
              <a:rPr lang="it-IT" dirty="0" err="1" smtClean="0"/>
              <a:t>stakeholders</a:t>
            </a:r>
            <a:r>
              <a:rPr lang="it-IT" dirty="0" smtClean="0"/>
              <a:t> </a:t>
            </a:r>
            <a:r>
              <a:rPr lang="it-IT" dirty="0" err="1" smtClean="0"/>
              <a:t>at</a:t>
            </a:r>
            <a:r>
              <a:rPr lang="it-IT" dirty="0" smtClean="0"/>
              <a:t> </a:t>
            </a:r>
            <a:r>
              <a:rPr lang="it-IT" dirty="0" err="1" smtClean="0"/>
              <a:t>national</a:t>
            </a:r>
            <a:r>
              <a:rPr lang="it-IT" dirty="0" smtClean="0"/>
              <a:t> and </a:t>
            </a:r>
            <a:r>
              <a:rPr lang="it-IT" dirty="0" err="1" smtClean="0"/>
              <a:t>local</a:t>
            </a:r>
            <a:r>
              <a:rPr lang="it-IT" dirty="0" smtClean="0"/>
              <a:t> </a:t>
            </a:r>
            <a:r>
              <a:rPr lang="it-IT" dirty="0" err="1" smtClean="0"/>
              <a:t>level</a:t>
            </a:r>
            <a:endParaRPr lang="it-IT" dirty="0" smtClean="0"/>
          </a:p>
          <a:p>
            <a:pPr marL="0" indent="0">
              <a:buNone/>
            </a:pPr>
            <a:endParaRPr lang="it-IT" dirty="0" smtClean="0"/>
          </a:p>
          <a:p>
            <a:r>
              <a:rPr lang="it-IT" dirty="0" smtClean="0"/>
              <a:t>Radar data (</a:t>
            </a:r>
            <a:r>
              <a:rPr lang="it-IT" dirty="0" err="1" smtClean="0"/>
              <a:t>especially</a:t>
            </a:r>
            <a:r>
              <a:rPr lang="it-IT" dirty="0" smtClean="0"/>
              <a:t> HF radar)  </a:t>
            </a:r>
            <a:r>
              <a:rPr lang="it-IT" dirty="0" err="1" smtClean="0"/>
              <a:t>provide</a:t>
            </a:r>
            <a:r>
              <a:rPr lang="it-IT" dirty="0" smtClean="0"/>
              <a:t> information on </a:t>
            </a:r>
            <a:r>
              <a:rPr lang="it-IT" dirty="0" err="1" smtClean="0"/>
              <a:t>ocean</a:t>
            </a:r>
            <a:r>
              <a:rPr lang="it-IT" dirty="0" smtClean="0"/>
              <a:t> </a:t>
            </a:r>
            <a:r>
              <a:rPr lang="it-IT" dirty="0" err="1" smtClean="0"/>
              <a:t>currents</a:t>
            </a:r>
            <a:r>
              <a:rPr lang="it-IT" dirty="0" smtClean="0"/>
              <a:t> and </a:t>
            </a:r>
            <a:r>
              <a:rPr lang="it-IT" dirty="0" err="1" smtClean="0"/>
              <a:t>transport</a:t>
            </a:r>
            <a:endParaRPr lang="it-IT" dirty="0" smtClean="0"/>
          </a:p>
          <a:p>
            <a:r>
              <a:rPr lang="it-IT" dirty="0" err="1" smtClean="0"/>
              <a:t>They</a:t>
            </a:r>
            <a:r>
              <a:rPr lang="it-IT" dirty="0" smtClean="0"/>
              <a:t> can be </a:t>
            </a:r>
            <a:r>
              <a:rPr lang="it-IT" dirty="0" err="1" smtClean="0"/>
              <a:t>used</a:t>
            </a:r>
            <a:r>
              <a:rPr lang="it-IT" dirty="0" smtClean="0"/>
              <a:t> to: estimate </a:t>
            </a:r>
            <a:r>
              <a:rPr lang="it-IT" dirty="0" err="1" smtClean="0"/>
              <a:t>eggs</a:t>
            </a:r>
            <a:r>
              <a:rPr lang="it-IT" dirty="0" smtClean="0"/>
              <a:t> and </a:t>
            </a:r>
            <a:r>
              <a:rPr lang="it-IT" dirty="0" err="1" smtClean="0"/>
              <a:t>larval</a:t>
            </a:r>
            <a:r>
              <a:rPr lang="it-IT" dirty="0" smtClean="0"/>
              <a:t> </a:t>
            </a:r>
            <a:r>
              <a:rPr lang="it-IT" dirty="0" err="1" smtClean="0"/>
              <a:t>dispersal</a:t>
            </a:r>
            <a:r>
              <a:rPr lang="it-IT" dirty="0" smtClean="0"/>
              <a:t>; </a:t>
            </a:r>
            <a:r>
              <a:rPr lang="it-IT" dirty="0" err="1" smtClean="0"/>
              <a:t>identify</a:t>
            </a:r>
            <a:r>
              <a:rPr lang="it-IT" dirty="0" smtClean="0"/>
              <a:t> </a:t>
            </a:r>
            <a:r>
              <a:rPr lang="it-IT" dirty="0" err="1" smtClean="0"/>
              <a:t>retention</a:t>
            </a:r>
            <a:r>
              <a:rPr lang="it-IT" dirty="0" smtClean="0"/>
              <a:t> </a:t>
            </a:r>
            <a:r>
              <a:rPr lang="it-IT" dirty="0" err="1" smtClean="0"/>
              <a:t>areas</a:t>
            </a:r>
            <a:r>
              <a:rPr lang="it-IT" dirty="0" smtClean="0"/>
              <a:t> of commercial </a:t>
            </a:r>
            <a:r>
              <a:rPr lang="it-IT" dirty="0" err="1" smtClean="0"/>
              <a:t>species</a:t>
            </a:r>
            <a:r>
              <a:rPr lang="it-IT" dirty="0" smtClean="0"/>
              <a:t>; </a:t>
            </a:r>
            <a:r>
              <a:rPr lang="it-IT" dirty="0" err="1" smtClean="0"/>
              <a:t>characterize</a:t>
            </a:r>
            <a:r>
              <a:rPr lang="it-IT" dirty="0" smtClean="0"/>
              <a:t> </a:t>
            </a:r>
            <a:r>
              <a:rPr lang="it-IT" dirty="0" err="1" smtClean="0"/>
              <a:t>connections</a:t>
            </a:r>
            <a:r>
              <a:rPr lang="it-IT" dirty="0" smtClean="0"/>
              <a:t> </a:t>
            </a:r>
            <a:r>
              <a:rPr lang="it-IT" dirty="0" err="1" smtClean="0"/>
              <a:t>between</a:t>
            </a:r>
            <a:r>
              <a:rPr lang="it-IT" dirty="0" smtClean="0"/>
              <a:t> </a:t>
            </a:r>
            <a:r>
              <a:rPr lang="it-IT" dirty="0" err="1" smtClean="0"/>
              <a:t>spawning</a:t>
            </a:r>
            <a:r>
              <a:rPr lang="it-IT" dirty="0" smtClean="0"/>
              <a:t> and nursery area </a:t>
            </a:r>
          </a:p>
          <a:p>
            <a:r>
              <a:rPr lang="it-IT" dirty="0" smtClean="0">
                <a:sym typeface="Wingdings"/>
              </a:rPr>
              <a:t> </a:t>
            </a:r>
            <a:r>
              <a:rPr lang="it-IT" dirty="0" err="1" smtClean="0">
                <a:sym typeface="Wingdings"/>
              </a:rPr>
              <a:t>contribute</a:t>
            </a:r>
            <a:r>
              <a:rPr lang="it-IT" dirty="0" smtClean="0">
                <a:sym typeface="Wingdings"/>
              </a:rPr>
              <a:t> to a science </a:t>
            </a:r>
            <a:r>
              <a:rPr lang="it-IT" dirty="0" err="1" smtClean="0">
                <a:sym typeface="Wingdings"/>
              </a:rPr>
              <a:t>based</a:t>
            </a:r>
            <a:r>
              <a:rPr lang="it-IT" dirty="0" smtClean="0">
                <a:sym typeface="Wingdings"/>
              </a:rPr>
              <a:t> management of </a:t>
            </a:r>
            <a:r>
              <a:rPr lang="it-IT" dirty="0" err="1" smtClean="0">
                <a:sym typeface="Wingdings"/>
              </a:rPr>
              <a:t>resources</a:t>
            </a:r>
            <a:r>
              <a:rPr lang="it-IT" dirty="0" smtClean="0">
                <a:sym typeface="Wingdings"/>
              </a:rPr>
              <a:t>. </a:t>
            </a:r>
          </a:p>
          <a:p>
            <a:endParaRPr lang="it-IT" dirty="0">
              <a:sym typeface="Wingdings"/>
            </a:endParaRPr>
          </a:p>
          <a:p>
            <a:pPr marL="0" indent="0">
              <a:buNone/>
            </a:pPr>
            <a:endParaRPr lang="it-IT" dirty="0"/>
          </a:p>
        </p:txBody>
      </p:sp>
      <p:pic>
        <p:nvPicPr>
          <p:cNvPr id="4" name="Immagine 3"/>
          <p:cNvPicPr>
            <a:picLocks noChangeAspect="1"/>
          </p:cNvPicPr>
          <p:nvPr/>
        </p:nvPicPr>
        <p:blipFill>
          <a:blip r:embed="rId2"/>
          <a:stretch>
            <a:fillRect/>
          </a:stretch>
        </p:blipFill>
        <p:spPr>
          <a:xfrm>
            <a:off x="143019" y="5991651"/>
            <a:ext cx="628361" cy="620020"/>
          </a:xfrm>
          <a:prstGeom prst="rect">
            <a:avLst/>
          </a:prstGeom>
        </p:spPr>
      </p:pic>
    </p:spTree>
    <p:extLst>
      <p:ext uri="{BB962C8B-B14F-4D97-AF65-F5344CB8AC3E}">
        <p14:creationId xmlns:p14="http://schemas.microsoft.com/office/powerpoint/2010/main" val="215047152"/>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2400" b="1" dirty="0">
                <a:solidFill>
                  <a:schemeClr val="accent1"/>
                </a:solidFill>
                <a:latin typeface="Helvetica"/>
              </a:rPr>
              <a:t>How can </a:t>
            </a:r>
            <a:r>
              <a:rPr lang="it-IT" sz="2400" b="1" dirty="0" err="1">
                <a:solidFill>
                  <a:schemeClr val="accent1"/>
                </a:solidFill>
                <a:latin typeface="Helvetica"/>
              </a:rPr>
              <a:t>coastal</a:t>
            </a:r>
            <a:r>
              <a:rPr lang="it-IT" sz="2400" b="1" dirty="0">
                <a:solidFill>
                  <a:schemeClr val="accent1"/>
                </a:solidFill>
                <a:latin typeface="Helvetica"/>
              </a:rPr>
              <a:t> radar data </a:t>
            </a:r>
            <a:r>
              <a:rPr lang="it-IT" sz="2400" b="1" dirty="0" err="1">
                <a:solidFill>
                  <a:schemeClr val="accent1"/>
                </a:solidFill>
                <a:latin typeface="Helvetica"/>
              </a:rPr>
              <a:t>support</a:t>
            </a:r>
            <a:r>
              <a:rPr lang="it-IT" sz="2400" b="1" dirty="0">
                <a:solidFill>
                  <a:schemeClr val="accent1"/>
                </a:solidFill>
                <a:latin typeface="Helvetica"/>
              </a:rPr>
              <a:t> </a:t>
            </a:r>
            <a:r>
              <a:rPr lang="it-IT" sz="2400" b="1" dirty="0" err="1">
                <a:solidFill>
                  <a:schemeClr val="accent1"/>
                </a:solidFill>
                <a:latin typeface="Helvetica"/>
              </a:rPr>
              <a:t>fishery</a:t>
            </a:r>
            <a:r>
              <a:rPr lang="it-IT" sz="2400" b="1" dirty="0">
                <a:solidFill>
                  <a:schemeClr val="accent1"/>
                </a:solidFill>
                <a:latin typeface="Helvetica"/>
              </a:rPr>
              <a:t> science and </a:t>
            </a:r>
            <a:r>
              <a:rPr lang="it-IT" sz="2400" b="1" dirty="0" err="1">
                <a:solidFill>
                  <a:schemeClr val="accent1"/>
                </a:solidFill>
                <a:latin typeface="Helvetica"/>
              </a:rPr>
              <a:t>manangement</a:t>
            </a:r>
            <a:r>
              <a:rPr lang="it-IT" sz="2400" b="1" dirty="0">
                <a:solidFill>
                  <a:schemeClr val="accent1"/>
                </a:solidFill>
                <a:latin typeface="Helvetica"/>
              </a:rPr>
              <a:t>?</a:t>
            </a:r>
          </a:p>
        </p:txBody>
      </p:sp>
      <p:sp>
        <p:nvSpPr>
          <p:cNvPr id="6" name="Segnaposto contenuto 5"/>
          <p:cNvSpPr>
            <a:spLocks noGrp="1"/>
          </p:cNvSpPr>
          <p:nvPr>
            <p:ph sz="half" idx="1"/>
          </p:nvPr>
        </p:nvSpPr>
        <p:spPr>
          <a:xfrm>
            <a:off x="457200" y="1600200"/>
            <a:ext cx="7804794" cy="4525963"/>
          </a:xfrm>
        </p:spPr>
        <p:txBody>
          <a:bodyPr>
            <a:normAutofit/>
          </a:bodyPr>
          <a:lstStyle/>
          <a:p>
            <a:r>
              <a:rPr lang="en-US" sz="2400" dirty="0" smtClean="0"/>
              <a:t>Radar data (especially X-band  radar) can also be used  to </a:t>
            </a:r>
            <a:r>
              <a:rPr lang="en-US" sz="2400" dirty="0"/>
              <a:t>monitor </a:t>
            </a:r>
            <a:r>
              <a:rPr lang="en-US" sz="2400" dirty="0" smtClean="0"/>
              <a:t>presence </a:t>
            </a:r>
            <a:r>
              <a:rPr lang="en-US" sz="2400" dirty="0"/>
              <a:t>and activities of boats in </a:t>
            </a:r>
            <a:r>
              <a:rPr lang="en-US" sz="2400" dirty="0" smtClean="0"/>
              <a:t>no-fishing zones and  </a:t>
            </a:r>
            <a:r>
              <a:rPr lang="it-IT" sz="2400" dirty="0"/>
              <a:t>Marine </a:t>
            </a:r>
            <a:r>
              <a:rPr lang="it-IT" sz="2400" dirty="0" err="1"/>
              <a:t>Protected</a:t>
            </a:r>
            <a:r>
              <a:rPr lang="it-IT" sz="2400" dirty="0"/>
              <a:t> </a:t>
            </a:r>
            <a:r>
              <a:rPr lang="it-IT" sz="2400" dirty="0" err="1"/>
              <a:t>Areas</a:t>
            </a:r>
            <a:r>
              <a:rPr lang="en-US" sz="2400" dirty="0"/>
              <a:t> </a:t>
            </a:r>
            <a:r>
              <a:rPr lang="en-US" sz="2400" dirty="0" smtClean="0"/>
              <a:t>for surveillance purposes</a:t>
            </a:r>
          </a:p>
          <a:p>
            <a:r>
              <a:rPr lang="en-US" sz="2400" dirty="0" smtClean="0">
                <a:sym typeface="Wingdings"/>
              </a:rPr>
              <a:t> </a:t>
            </a:r>
            <a:r>
              <a:rPr lang="en-US" sz="2400" dirty="0" smtClean="0"/>
              <a:t>Useful for  detecting  vessel presence and kinematics even in absence of monitoring/tracking systems (AIS, VMS) </a:t>
            </a:r>
          </a:p>
          <a:p>
            <a:endParaRPr lang="en-US" sz="2400" dirty="0"/>
          </a:p>
          <a:p>
            <a:endParaRPr lang="en-US" sz="2400" dirty="0" smtClean="0"/>
          </a:p>
          <a:p>
            <a:r>
              <a:rPr lang="it-IT" sz="2400" dirty="0" err="1" smtClean="0"/>
              <a:t>Examples</a:t>
            </a:r>
            <a:r>
              <a:rPr lang="it-IT" sz="2400" dirty="0" smtClean="0"/>
              <a:t> of </a:t>
            </a:r>
            <a:r>
              <a:rPr lang="it-IT" sz="2400" dirty="0" err="1" smtClean="0"/>
              <a:t>applications</a:t>
            </a:r>
            <a:r>
              <a:rPr lang="it-IT" sz="2400" dirty="0" smtClean="0"/>
              <a:t> in the </a:t>
            </a:r>
            <a:r>
              <a:rPr lang="it-IT" sz="2400" dirty="0" err="1" smtClean="0"/>
              <a:t>Mediterranean</a:t>
            </a:r>
            <a:r>
              <a:rPr lang="it-IT" sz="2400" dirty="0" smtClean="0"/>
              <a:t> Sea: </a:t>
            </a:r>
            <a:r>
              <a:rPr lang="it-IT" sz="2400" dirty="0" err="1" smtClean="0"/>
              <a:t>Adriatic</a:t>
            </a:r>
            <a:r>
              <a:rPr lang="it-IT" sz="2400" dirty="0" smtClean="0"/>
              <a:t>  Sea and </a:t>
            </a:r>
            <a:r>
              <a:rPr lang="it-IT" sz="2400" dirty="0" err="1" smtClean="0"/>
              <a:t>Sicily</a:t>
            </a:r>
            <a:r>
              <a:rPr lang="it-IT" sz="2400" dirty="0" smtClean="0"/>
              <a:t> Channel </a:t>
            </a:r>
            <a:endParaRPr lang="it-IT" sz="2400" dirty="0"/>
          </a:p>
        </p:txBody>
      </p:sp>
      <p:pic>
        <p:nvPicPr>
          <p:cNvPr id="4" name="Immagine 3"/>
          <p:cNvPicPr>
            <a:picLocks noChangeAspect="1"/>
          </p:cNvPicPr>
          <p:nvPr/>
        </p:nvPicPr>
        <p:blipFill>
          <a:blip r:embed="rId2"/>
          <a:stretch>
            <a:fillRect/>
          </a:stretch>
        </p:blipFill>
        <p:spPr>
          <a:xfrm>
            <a:off x="143019" y="5991651"/>
            <a:ext cx="628361" cy="620020"/>
          </a:xfrm>
          <a:prstGeom prst="rect">
            <a:avLst/>
          </a:prstGeom>
        </p:spPr>
      </p:pic>
    </p:spTree>
    <p:extLst>
      <p:ext uri="{BB962C8B-B14F-4D97-AF65-F5344CB8AC3E}">
        <p14:creationId xmlns:p14="http://schemas.microsoft.com/office/powerpoint/2010/main" val="916558189"/>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9"/>
          <p:cNvSpPr/>
          <p:nvPr/>
        </p:nvSpPr>
        <p:spPr>
          <a:xfrm>
            <a:off x="0" y="0"/>
            <a:ext cx="9144000" cy="6858000"/>
          </a:xfrm>
          <a:prstGeom prst="rect">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sz="2000" dirty="0"/>
          </a:p>
        </p:txBody>
      </p:sp>
      <p:cxnSp>
        <p:nvCxnSpPr>
          <p:cNvPr id="8" name="Connettore 1 7"/>
          <p:cNvCxnSpPr/>
          <p:nvPr/>
        </p:nvCxnSpPr>
        <p:spPr>
          <a:xfrm flipV="1">
            <a:off x="0" y="7097326"/>
            <a:ext cx="6947647" cy="29882"/>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9" name="Text Box 2"/>
          <p:cNvSpPr txBox="1">
            <a:spLocks noChangeArrowheads="1"/>
          </p:cNvSpPr>
          <p:nvPr/>
        </p:nvSpPr>
        <p:spPr bwMode="auto">
          <a:xfrm>
            <a:off x="0" y="657034"/>
            <a:ext cx="9144000" cy="461665"/>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it-IT" sz="2400" b="1" dirty="0" smtClean="0">
                <a:solidFill>
                  <a:schemeClr val="accent1"/>
                </a:solidFill>
                <a:latin typeface="Helvetica"/>
                <a:ea typeface="MS Mincho" charset="-128"/>
                <a:cs typeface="Helvetica"/>
              </a:rPr>
              <a:t> HF radar network in the </a:t>
            </a:r>
            <a:r>
              <a:rPr lang="it-IT" sz="2400" b="1" dirty="0" err="1" smtClean="0">
                <a:solidFill>
                  <a:schemeClr val="accent1"/>
                </a:solidFill>
                <a:latin typeface="Helvetica"/>
                <a:ea typeface="MS Mincho" charset="-128"/>
                <a:cs typeface="Helvetica"/>
              </a:rPr>
              <a:t>Gulf</a:t>
            </a:r>
            <a:r>
              <a:rPr lang="it-IT" sz="2400" b="1" dirty="0" smtClean="0">
                <a:solidFill>
                  <a:schemeClr val="accent1"/>
                </a:solidFill>
                <a:latin typeface="Helvetica"/>
                <a:ea typeface="MS Mincho" charset="-128"/>
                <a:cs typeface="Helvetica"/>
              </a:rPr>
              <a:t> of Manfredonia</a:t>
            </a:r>
            <a:endParaRPr lang="en-US" sz="2400" dirty="0">
              <a:latin typeface="Helvetica"/>
              <a:cs typeface="Helvetica"/>
            </a:endParaRPr>
          </a:p>
        </p:txBody>
      </p:sp>
      <p:pic>
        <p:nvPicPr>
          <p:cNvPr id="11" name="Immagine 10" descr="HFR_coverage.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85750" y="1328901"/>
            <a:ext cx="5699125" cy="5180605"/>
          </a:xfrm>
          <a:prstGeom prst="rect">
            <a:avLst/>
          </a:prstGeom>
        </p:spPr>
      </p:pic>
      <p:sp>
        <p:nvSpPr>
          <p:cNvPr id="12" name="CasellaDiTesto 11"/>
          <p:cNvSpPr txBox="1"/>
          <p:nvPr/>
        </p:nvSpPr>
        <p:spPr>
          <a:xfrm>
            <a:off x="5972460" y="1322832"/>
            <a:ext cx="3159124" cy="3970318"/>
          </a:xfrm>
          <a:prstGeom prst="rect">
            <a:avLst/>
          </a:prstGeom>
          <a:noFill/>
        </p:spPr>
        <p:txBody>
          <a:bodyPr wrap="square" rtlCol="0">
            <a:spAutoFit/>
          </a:bodyPr>
          <a:lstStyle/>
          <a:p>
            <a:r>
              <a:rPr lang="it-IT" dirty="0" smtClean="0">
                <a:latin typeface="Helvetica"/>
                <a:cs typeface="Helvetica"/>
              </a:rPr>
              <a:t>4 </a:t>
            </a:r>
            <a:r>
              <a:rPr lang="it-IT" dirty="0" err="1" smtClean="0">
                <a:latin typeface="Helvetica"/>
                <a:cs typeface="Helvetica"/>
              </a:rPr>
              <a:t>antennas</a:t>
            </a:r>
            <a:r>
              <a:rPr lang="it-IT" dirty="0">
                <a:latin typeface="Helvetica"/>
                <a:cs typeface="Helvetica"/>
              </a:rPr>
              <a:t>  25 </a:t>
            </a:r>
            <a:r>
              <a:rPr lang="it-IT" dirty="0" err="1" smtClean="0">
                <a:latin typeface="Helvetica"/>
                <a:cs typeface="Helvetica"/>
              </a:rPr>
              <a:t>Mhz</a:t>
            </a:r>
            <a:endParaRPr lang="it-IT" dirty="0">
              <a:latin typeface="Helvetica"/>
              <a:cs typeface="Helvetica"/>
            </a:endParaRPr>
          </a:p>
          <a:p>
            <a:r>
              <a:rPr lang="it-IT" dirty="0" err="1" smtClean="0">
                <a:latin typeface="Helvetica"/>
                <a:cs typeface="Helvetica"/>
              </a:rPr>
              <a:t>Coverage</a:t>
            </a:r>
            <a:r>
              <a:rPr lang="it-IT" dirty="0" smtClean="0">
                <a:latin typeface="Helvetica"/>
                <a:cs typeface="Helvetica"/>
              </a:rPr>
              <a:t> ~</a:t>
            </a:r>
            <a:r>
              <a:rPr lang="it-IT" dirty="0">
                <a:latin typeface="Helvetica"/>
                <a:cs typeface="Helvetica"/>
              </a:rPr>
              <a:t>1500 </a:t>
            </a:r>
            <a:r>
              <a:rPr lang="it-IT" dirty="0" smtClean="0">
                <a:latin typeface="Helvetica"/>
                <a:cs typeface="Helvetica"/>
              </a:rPr>
              <a:t>km</a:t>
            </a:r>
            <a:r>
              <a:rPr lang="it-IT" baseline="30000" dirty="0" smtClean="0">
                <a:latin typeface="Helvetica"/>
                <a:cs typeface="Helvetica"/>
              </a:rPr>
              <a:t>2</a:t>
            </a:r>
            <a:endParaRPr lang="it-IT" dirty="0" smtClean="0">
              <a:latin typeface="Helvetica"/>
              <a:cs typeface="Helvetica"/>
            </a:endParaRPr>
          </a:p>
          <a:p>
            <a:endParaRPr lang="it-IT" dirty="0" smtClean="0">
              <a:latin typeface="Helvetica"/>
              <a:cs typeface="Helvetica"/>
            </a:endParaRPr>
          </a:p>
          <a:p>
            <a:r>
              <a:rPr lang="it-IT" dirty="0" err="1" smtClean="0">
                <a:latin typeface="Helvetica"/>
                <a:cs typeface="Helvetica"/>
              </a:rPr>
              <a:t>Products</a:t>
            </a:r>
            <a:r>
              <a:rPr lang="it-IT" dirty="0" smtClean="0">
                <a:latin typeface="Helvetica"/>
                <a:cs typeface="Helvetica"/>
              </a:rPr>
              <a:t>: </a:t>
            </a:r>
            <a:r>
              <a:rPr lang="it-IT" dirty="0" err="1" smtClean="0">
                <a:latin typeface="Helvetica"/>
                <a:cs typeface="Helvetica"/>
              </a:rPr>
              <a:t>surface</a:t>
            </a:r>
            <a:r>
              <a:rPr lang="it-IT" dirty="0" smtClean="0">
                <a:latin typeface="Helvetica"/>
                <a:cs typeface="Helvetica"/>
              </a:rPr>
              <a:t> </a:t>
            </a:r>
            <a:r>
              <a:rPr lang="it-IT" dirty="0" err="1" smtClean="0">
                <a:latin typeface="Helvetica"/>
                <a:cs typeface="Helvetica"/>
              </a:rPr>
              <a:t>velocity</a:t>
            </a:r>
            <a:r>
              <a:rPr lang="it-IT" dirty="0" smtClean="0">
                <a:latin typeface="Helvetica"/>
                <a:cs typeface="Helvetica"/>
              </a:rPr>
              <a:t> </a:t>
            </a:r>
            <a:r>
              <a:rPr lang="it-IT" dirty="0" err="1" smtClean="0">
                <a:latin typeface="Helvetica"/>
                <a:cs typeface="Helvetica"/>
              </a:rPr>
              <a:t>at</a:t>
            </a:r>
            <a:r>
              <a:rPr lang="it-IT" dirty="0" smtClean="0">
                <a:latin typeface="Helvetica"/>
                <a:cs typeface="Helvetica"/>
              </a:rPr>
              <a:t> 1h </a:t>
            </a:r>
            <a:r>
              <a:rPr lang="it-IT" dirty="0" err="1" smtClean="0">
                <a:latin typeface="Helvetica"/>
                <a:cs typeface="Helvetica"/>
              </a:rPr>
              <a:t>interval</a:t>
            </a:r>
            <a:endParaRPr lang="it-IT" dirty="0" smtClean="0">
              <a:latin typeface="Helvetica"/>
              <a:cs typeface="Helvetica"/>
            </a:endParaRPr>
          </a:p>
          <a:p>
            <a:endParaRPr lang="it-IT" dirty="0">
              <a:latin typeface="Helvetica"/>
              <a:cs typeface="Helvetica"/>
            </a:endParaRPr>
          </a:p>
          <a:p>
            <a:r>
              <a:rPr lang="it-IT" dirty="0" err="1" smtClean="0">
                <a:latin typeface="Helvetica"/>
                <a:cs typeface="Helvetica"/>
              </a:rPr>
              <a:t>Validated</a:t>
            </a:r>
            <a:r>
              <a:rPr lang="it-IT" dirty="0" smtClean="0">
                <a:latin typeface="Helvetica"/>
                <a:cs typeface="Helvetica"/>
              </a:rPr>
              <a:t> </a:t>
            </a:r>
            <a:r>
              <a:rPr lang="it-IT" dirty="0" err="1" smtClean="0">
                <a:latin typeface="Helvetica"/>
                <a:cs typeface="Helvetica"/>
              </a:rPr>
              <a:t>using</a:t>
            </a:r>
            <a:r>
              <a:rPr lang="it-IT" dirty="0" smtClean="0">
                <a:latin typeface="Helvetica"/>
                <a:cs typeface="Helvetica"/>
              </a:rPr>
              <a:t> </a:t>
            </a:r>
            <a:r>
              <a:rPr lang="it-IT" dirty="0" err="1" smtClean="0">
                <a:latin typeface="Helvetica"/>
                <a:cs typeface="Helvetica"/>
              </a:rPr>
              <a:t>surface</a:t>
            </a:r>
            <a:r>
              <a:rPr lang="it-IT" dirty="0" smtClean="0">
                <a:latin typeface="Helvetica"/>
                <a:cs typeface="Helvetica"/>
              </a:rPr>
              <a:t> </a:t>
            </a:r>
            <a:r>
              <a:rPr lang="it-IT" dirty="0" err="1" smtClean="0">
                <a:latin typeface="Helvetica"/>
                <a:cs typeface="Helvetica"/>
              </a:rPr>
              <a:t>floating</a:t>
            </a:r>
            <a:r>
              <a:rPr lang="it-IT" dirty="0" smtClean="0">
                <a:latin typeface="Helvetica"/>
                <a:cs typeface="Helvetica"/>
              </a:rPr>
              <a:t> </a:t>
            </a:r>
            <a:r>
              <a:rPr lang="it-IT" dirty="0" err="1" smtClean="0">
                <a:latin typeface="Helvetica"/>
                <a:cs typeface="Helvetica"/>
              </a:rPr>
              <a:t>buoys</a:t>
            </a:r>
            <a:r>
              <a:rPr lang="it-IT" dirty="0" smtClean="0">
                <a:latin typeface="Helvetica"/>
                <a:cs typeface="Helvetica"/>
              </a:rPr>
              <a:t> (</a:t>
            </a:r>
            <a:r>
              <a:rPr lang="it-IT" dirty="0" err="1" smtClean="0">
                <a:latin typeface="Helvetica"/>
                <a:cs typeface="Helvetica"/>
              </a:rPr>
              <a:t>drifters</a:t>
            </a:r>
            <a:r>
              <a:rPr lang="it-IT" dirty="0" smtClean="0">
                <a:latin typeface="Helvetica"/>
                <a:cs typeface="Helvetica"/>
              </a:rPr>
              <a:t>) and ADCP </a:t>
            </a:r>
          </a:p>
          <a:p>
            <a:endParaRPr lang="it-IT" dirty="0" smtClean="0">
              <a:latin typeface="Helvetica"/>
              <a:cs typeface="Helvetica"/>
            </a:endParaRPr>
          </a:p>
          <a:p>
            <a:r>
              <a:rPr lang="it-IT" dirty="0" err="1" smtClean="0">
                <a:latin typeface="Helvetica"/>
                <a:cs typeface="Helvetica"/>
              </a:rPr>
              <a:t>Period</a:t>
            </a:r>
            <a:r>
              <a:rPr lang="it-IT" dirty="0" smtClean="0">
                <a:latin typeface="Helvetica"/>
                <a:cs typeface="Helvetica"/>
              </a:rPr>
              <a:t> of </a:t>
            </a:r>
            <a:r>
              <a:rPr lang="it-IT" dirty="0" err="1" smtClean="0">
                <a:latin typeface="Helvetica"/>
                <a:cs typeface="Helvetica"/>
              </a:rPr>
              <a:t>operation</a:t>
            </a:r>
            <a:r>
              <a:rPr lang="it-IT" dirty="0" smtClean="0">
                <a:latin typeface="Helvetica"/>
                <a:cs typeface="Helvetica"/>
              </a:rPr>
              <a:t>:</a:t>
            </a:r>
          </a:p>
          <a:p>
            <a:r>
              <a:rPr lang="it-IT" dirty="0" smtClean="0">
                <a:latin typeface="Helvetica"/>
                <a:cs typeface="Helvetica"/>
              </a:rPr>
              <a:t> August 2013- </a:t>
            </a:r>
            <a:r>
              <a:rPr lang="it-IT" dirty="0" err="1" smtClean="0">
                <a:latin typeface="Helvetica"/>
                <a:cs typeface="Helvetica"/>
              </a:rPr>
              <a:t>June</a:t>
            </a:r>
            <a:r>
              <a:rPr lang="it-IT" dirty="0" smtClean="0">
                <a:latin typeface="Helvetica"/>
                <a:cs typeface="Helvetica"/>
              </a:rPr>
              <a:t> 2015.</a:t>
            </a:r>
          </a:p>
          <a:p>
            <a:endParaRPr lang="it-IT" dirty="0">
              <a:latin typeface="Helvetica"/>
              <a:cs typeface="Helvetica"/>
            </a:endParaRPr>
          </a:p>
          <a:p>
            <a:endParaRPr lang="it-IT" dirty="0">
              <a:latin typeface="Helvetica"/>
              <a:cs typeface="Helvetica"/>
            </a:endParaRPr>
          </a:p>
        </p:txBody>
      </p:sp>
      <p:pic>
        <p:nvPicPr>
          <p:cNvPr id="13" name="Immagine 12"/>
          <p:cNvPicPr>
            <a:picLocks noChangeAspect="1"/>
          </p:cNvPicPr>
          <p:nvPr/>
        </p:nvPicPr>
        <p:blipFill>
          <a:blip r:embed="rId4"/>
          <a:stretch>
            <a:fillRect/>
          </a:stretch>
        </p:blipFill>
        <p:spPr>
          <a:xfrm>
            <a:off x="143019" y="347024"/>
            <a:ext cx="628361" cy="620020"/>
          </a:xfrm>
          <a:prstGeom prst="rect">
            <a:avLst/>
          </a:prstGeom>
        </p:spPr>
      </p:pic>
    </p:spTree>
    <p:extLst>
      <p:ext uri="{BB962C8B-B14F-4D97-AF65-F5344CB8AC3E}">
        <p14:creationId xmlns:p14="http://schemas.microsoft.com/office/powerpoint/2010/main" val="2328401320"/>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9"/>
          <p:cNvSpPr/>
          <p:nvPr/>
        </p:nvSpPr>
        <p:spPr>
          <a:xfrm>
            <a:off x="0" y="0"/>
            <a:ext cx="9144000" cy="6858000"/>
          </a:xfrm>
          <a:prstGeom prst="rect">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sz="2000" dirty="0"/>
          </a:p>
        </p:txBody>
      </p:sp>
      <p:cxnSp>
        <p:nvCxnSpPr>
          <p:cNvPr id="8" name="Connettore 1 7"/>
          <p:cNvCxnSpPr/>
          <p:nvPr/>
        </p:nvCxnSpPr>
        <p:spPr>
          <a:xfrm flipV="1">
            <a:off x="0" y="7097326"/>
            <a:ext cx="6947647" cy="29882"/>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1" name="Immagine 10" descr="HFR_coverage.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97683" y="1432650"/>
            <a:ext cx="5461558" cy="4964652"/>
          </a:xfrm>
          <a:prstGeom prst="rect">
            <a:avLst/>
          </a:prstGeom>
        </p:spPr>
      </p:pic>
      <p:pic>
        <p:nvPicPr>
          <p:cNvPr id="14" name="Immagine 13" descr="antenne.jpg"/>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97683" y="4859927"/>
            <a:ext cx="8565181" cy="1929094"/>
          </a:xfrm>
          <a:prstGeom prst="rect">
            <a:avLst/>
          </a:prstGeom>
          <a:ln>
            <a:solidFill>
              <a:schemeClr val="bg1"/>
            </a:solidFill>
          </a:ln>
        </p:spPr>
      </p:pic>
      <p:sp>
        <p:nvSpPr>
          <p:cNvPr id="3" name="CasellaDiTesto 2"/>
          <p:cNvSpPr txBox="1"/>
          <p:nvPr/>
        </p:nvSpPr>
        <p:spPr>
          <a:xfrm>
            <a:off x="6106691" y="1118699"/>
            <a:ext cx="2713780" cy="4247317"/>
          </a:xfrm>
          <a:prstGeom prst="rect">
            <a:avLst/>
          </a:prstGeom>
          <a:noFill/>
        </p:spPr>
        <p:txBody>
          <a:bodyPr wrap="square" rtlCol="0">
            <a:spAutoFit/>
          </a:bodyPr>
          <a:lstStyle/>
          <a:p>
            <a:r>
              <a:rPr lang="it-IT" dirty="0">
                <a:latin typeface="Helvetica"/>
                <a:cs typeface="Helvetica"/>
              </a:rPr>
              <a:t>4 </a:t>
            </a:r>
            <a:r>
              <a:rPr lang="it-IT" dirty="0" err="1">
                <a:latin typeface="Helvetica"/>
                <a:cs typeface="Helvetica"/>
              </a:rPr>
              <a:t>antennas</a:t>
            </a:r>
            <a:r>
              <a:rPr lang="it-IT" dirty="0">
                <a:latin typeface="Helvetica"/>
                <a:cs typeface="Helvetica"/>
              </a:rPr>
              <a:t>  25 </a:t>
            </a:r>
            <a:r>
              <a:rPr lang="it-IT" dirty="0" err="1">
                <a:latin typeface="Helvetica"/>
                <a:cs typeface="Helvetica"/>
              </a:rPr>
              <a:t>Mhz</a:t>
            </a:r>
            <a:endParaRPr lang="it-IT" dirty="0">
              <a:latin typeface="Helvetica"/>
              <a:cs typeface="Helvetica"/>
            </a:endParaRPr>
          </a:p>
          <a:p>
            <a:r>
              <a:rPr lang="it-IT" dirty="0" err="1">
                <a:latin typeface="Helvetica"/>
                <a:cs typeface="Helvetica"/>
              </a:rPr>
              <a:t>Coverage</a:t>
            </a:r>
            <a:r>
              <a:rPr lang="it-IT" dirty="0">
                <a:latin typeface="Helvetica"/>
                <a:cs typeface="Helvetica"/>
              </a:rPr>
              <a:t> ~1500 km</a:t>
            </a:r>
            <a:r>
              <a:rPr lang="it-IT" baseline="30000" dirty="0">
                <a:latin typeface="Helvetica"/>
                <a:cs typeface="Helvetica"/>
              </a:rPr>
              <a:t>2</a:t>
            </a:r>
            <a:endParaRPr lang="it-IT" dirty="0">
              <a:latin typeface="Helvetica"/>
              <a:cs typeface="Helvetica"/>
            </a:endParaRPr>
          </a:p>
          <a:p>
            <a:endParaRPr lang="it-IT" dirty="0">
              <a:latin typeface="Helvetica"/>
              <a:cs typeface="Helvetica"/>
            </a:endParaRPr>
          </a:p>
          <a:p>
            <a:r>
              <a:rPr lang="it-IT" dirty="0" err="1">
                <a:latin typeface="Helvetica"/>
                <a:cs typeface="Helvetica"/>
              </a:rPr>
              <a:t>Products</a:t>
            </a:r>
            <a:r>
              <a:rPr lang="it-IT" dirty="0">
                <a:latin typeface="Helvetica"/>
                <a:cs typeface="Helvetica"/>
              </a:rPr>
              <a:t>: </a:t>
            </a:r>
            <a:r>
              <a:rPr lang="it-IT" dirty="0" err="1">
                <a:latin typeface="Helvetica"/>
                <a:cs typeface="Helvetica"/>
              </a:rPr>
              <a:t>surface</a:t>
            </a:r>
            <a:r>
              <a:rPr lang="it-IT" dirty="0">
                <a:latin typeface="Helvetica"/>
                <a:cs typeface="Helvetica"/>
              </a:rPr>
              <a:t> </a:t>
            </a:r>
            <a:r>
              <a:rPr lang="it-IT" dirty="0" err="1">
                <a:latin typeface="Helvetica"/>
                <a:cs typeface="Helvetica"/>
              </a:rPr>
              <a:t>velocity</a:t>
            </a:r>
            <a:r>
              <a:rPr lang="it-IT" dirty="0">
                <a:latin typeface="Helvetica"/>
                <a:cs typeface="Helvetica"/>
              </a:rPr>
              <a:t> </a:t>
            </a:r>
            <a:r>
              <a:rPr lang="it-IT" dirty="0" err="1">
                <a:latin typeface="Helvetica"/>
                <a:cs typeface="Helvetica"/>
              </a:rPr>
              <a:t>at</a:t>
            </a:r>
            <a:r>
              <a:rPr lang="it-IT" dirty="0">
                <a:latin typeface="Helvetica"/>
                <a:cs typeface="Helvetica"/>
              </a:rPr>
              <a:t> 1h </a:t>
            </a:r>
            <a:r>
              <a:rPr lang="it-IT" dirty="0" err="1">
                <a:latin typeface="Helvetica"/>
                <a:cs typeface="Helvetica"/>
              </a:rPr>
              <a:t>interval</a:t>
            </a:r>
            <a:endParaRPr lang="it-IT" dirty="0">
              <a:latin typeface="Helvetica"/>
              <a:cs typeface="Helvetica"/>
            </a:endParaRPr>
          </a:p>
          <a:p>
            <a:endParaRPr lang="it-IT" dirty="0">
              <a:latin typeface="Helvetica"/>
              <a:cs typeface="Helvetica"/>
            </a:endParaRPr>
          </a:p>
          <a:p>
            <a:r>
              <a:rPr lang="it-IT" dirty="0" err="1">
                <a:latin typeface="Helvetica"/>
                <a:cs typeface="Helvetica"/>
              </a:rPr>
              <a:t>Validated</a:t>
            </a:r>
            <a:r>
              <a:rPr lang="it-IT" dirty="0">
                <a:latin typeface="Helvetica"/>
                <a:cs typeface="Helvetica"/>
              </a:rPr>
              <a:t> </a:t>
            </a:r>
            <a:r>
              <a:rPr lang="it-IT" dirty="0" err="1">
                <a:latin typeface="Helvetica"/>
                <a:cs typeface="Helvetica"/>
              </a:rPr>
              <a:t>using</a:t>
            </a:r>
            <a:r>
              <a:rPr lang="it-IT" dirty="0">
                <a:latin typeface="Helvetica"/>
                <a:cs typeface="Helvetica"/>
              </a:rPr>
              <a:t> </a:t>
            </a:r>
            <a:r>
              <a:rPr lang="it-IT" dirty="0" err="1">
                <a:latin typeface="Helvetica"/>
                <a:cs typeface="Helvetica"/>
              </a:rPr>
              <a:t>surface</a:t>
            </a:r>
            <a:r>
              <a:rPr lang="it-IT" dirty="0">
                <a:latin typeface="Helvetica"/>
                <a:cs typeface="Helvetica"/>
              </a:rPr>
              <a:t> </a:t>
            </a:r>
            <a:r>
              <a:rPr lang="it-IT" dirty="0" err="1">
                <a:latin typeface="Helvetica"/>
                <a:cs typeface="Helvetica"/>
              </a:rPr>
              <a:t>floating</a:t>
            </a:r>
            <a:r>
              <a:rPr lang="it-IT" dirty="0">
                <a:latin typeface="Helvetica"/>
                <a:cs typeface="Helvetica"/>
              </a:rPr>
              <a:t> </a:t>
            </a:r>
            <a:r>
              <a:rPr lang="it-IT" dirty="0" err="1">
                <a:latin typeface="Helvetica"/>
                <a:cs typeface="Helvetica"/>
              </a:rPr>
              <a:t>buoys</a:t>
            </a:r>
            <a:r>
              <a:rPr lang="it-IT" dirty="0">
                <a:latin typeface="Helvetica"/>
                <a:cs typeface="Helvetica"/>
              </a:rPr>
              <a:t> (</a:t>
            </a:r>
            <a:r>
              <a:rPr lang="it-IT" dirty="0" err="1">
                <a:latin typeface="Helvetica"/>
                <a:cs typeface="Helvetica"/>
              </a:rPr>
              <a:t>drifters</a:t>
            </a:r>
            <a:r>
              <a:rPr lang="it-IT" dirty="0">
                <a:latin typeface="Helvetica"/>
                <a:cs typeface="Helvetica"/>
              </a:rPr>
              <a:t>) and ADCP </a:t>
            </a:r>
          </a:p>
          <a:p>
            <a:endParaRPr lang="it-IT" dirty="0">
              <a:latin typeface="Helvetica"/>
              <a:cs typeface="Helvetica"/>
            </a:endParaRPr>
          </a:p>
          <a:p>
            <a:r>
              <a:rPr lang="it-IT" dirty="0" err="1">
                <a:latin typeface="Helvetica"/>
                <a:cs typeface="Helvetica"/>
              </a:rPr>
              <a:t>Period</a:t>
            </a:r>
            <a:r>
              <a:rPr lang="it-IT" dirty="0">
                <a:latin typeface="Helvetica"/>
                <a:cs typeface="Helvetica"/>
              </a:rPr>
              <a:t> of </a:t>
            </a:r>
            <a:r>
              <a:rPr lang="it-IT" dirty="0" err="1">
                <a:latin typeface="Helvetica"/>
                <a:cs typeface="Helvetica"/>
              </a:rPr>
              <a:t>operation</a:t>
            </a:r>
            <a:r>
              <a:rPr lang="it-IT" dirty="0">
                <a:latin typeface="Helvetica"/>
                <a:cs typeface="Helvetica"/>
              </a:rPr>
              <a:t>:</a:t>
            </a:r>
          </a:p>
          <a:p>
            <a:r>
              <a:rPr lang="it-IT" dirty="0">
                <a:latin typeface="Helvetica"/>
                <a:cs typeface="Helvetica"/>
              </a:rPr>
              <a:t> August 2013- </a:t>
            </a:r>
            <a:r>
              <a:rPr lang="it-IT" dirty="0" err="1">
                <a:latin typeface="Helvetica"/>
                <a:cs typeface="Helvetica"/>
              </a:rPr>
              <a:t>June</a:t>
            </a:r>
            <a:r>
              <a:rPr lang="it-IT" dirty="0">
                <a:latin typeface="Helvetica"/>
                <a:cs typeface="Helvetica"/>
              </a:rPr>
              <a:t> 2015.</a:t>
            </a:r>
          </a:p>
          <a:p>
            <a:endParaRPr lang="it-IT" dirty="0">
              <a:latin typeface="Helvetica"/>
              <a:cs typeface="Helvetica"/>
            </a:endParaRPr>
          </a:p>
          <a:p>
            <a:endParaRPr lang="it-IT" dirty="0"/>
          </a:p>
        </p:txBody>
      </p:sp>
      <p:pic>
        <p:nvPicPr>
          <p:cNvPr id="13" name="Immagine 12"/>
          <p:cNvPicPr>
            <a:picLocks noChangeAspect="1"/>
          </p:cNvPicPr>
          <p:nvPr/>
        </p:nvPicPr>
        <p:blipFill>
          <a:blip r:embed="rId5"/>
          <a:stretch>
            <a:fillRect/>
          </a:stretch>
        </p:blipFill>
        <p:spPr>
          <a:xfrm>
            <a:off x="143019" y="347024"/>
            <a:ext cx="628361" cy="620020"/>
          </a:xfrm>
          <a:prstGeom prst="rect">
            <a:avLst/>
          </a:prstGeom>
        </p:spPr>
      </p:pic>
      <p:sp>
        <p:nvSpPr>
          <p:cNvPr id="2" name="Rettangolo 1"/>
          <p:cNvSpPr/>
          <p:nvPr/>
        </p:nvSpPr>
        <p:spPr>
          <a:xfrm>
            <a:off x="1005498" y="436221"/>
            <a:ext cx="7091142" cy="461665"/>
          </a:xfrm>
          <a:prstGeom prst="rect">
            <a:avLst/>
          </a:prstGeom>
        </p:spPr>
        <p:txBody>
          <a:bodyPr wrap="square">
            <a:spAutoFit/>
          </a:bodyPr>
          <a:lstStyle/>
          <a:p>
            <a:pPr algn="ctr">
              <a:spcBef>
                <a:spcPct val="50000"/>
              </a:spcBef>
            </a:pPr>
            <a:r>
              <a:rPr lang="it-IT" sz="2400" b="1" dirty="0">
                <a:solidFill>
                  <a:schemeClr val="accent1"/>
                </a:solidFill>
                <a:latin typeface="Helvetica"/>
                <a:ea typeface="MS Mincho" charset="-128"/>
                <a:cs typeface="Helvetica"/>
              </a:rPr>
              <a:t>HF radar network in the </a:t>
            </a:r>
            <a:r>
              <a:rPr lang="it-IT" sz="2400" b="1" dirty="0" err="1">
                <a:solidFill>
                  <a:schemeClr val="accent1"/>
                </a:solidFill>
                <a:latin typeface="Helvetica"/>
                <a:ea typeface="MS Mincho" charset="-128"/>
                <a:cs typeface="Helvetica"/>
              </a:rPr>
              <a:t>Gulf</a:t>
            </a:r>
            <a:r>
              <a:rPr lang="it-IT" sz="2400" b="1" dirty="0">
                <a:solidFill>
                  <a:schemeClr val="accent1"/>
                </a:solidFill>
                <a:latin typeface="Helvetica"/>
                <a:ea typeface="MS Mincho" charset="-128"/>
                <a:cs typeface="Helvetica"/>
              </a:rPr>
              <a:t> of Manfredonia</a:t>
            </a:r>
            <a:endParaRPr lang="en-US" sz="2400" dirty="0">
              <a:latin typeface="Helvetica"/>
              <a:cs typeface="Helvetica"/>
            </a:endParaRPr>
          </a:p>
        </p:txBody>
      </p:sp>
    </p:spTree>
    <p:extLst>
      <p:ext uri="{BB962C8B-B14F-4D97-AF65-F5344CB8AC3E}">
        <p14:creationId xmlns:p14="http://schemas.microsoft.com/office/powerpoint/2010/main" val="339233743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9"/>
          <p:cNvSpPr/>
          <p:nvPr/>
        </p:nvSpPr>
        <p:spPr>
          <a:xfrm>
            <a:off x="0" y="49028"/>
            <a:ext cx="9144000" cy="6858000"/>
          </a:xfrm>
          <a:prstGeom prst="rect">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sz="2000" dirty="0"/>
          </a:p>
        </p:txBody>
      </p:sp>
      <p:cxnSp>
        <p:nvCxnSpPr>
          <p:cNvPr id="8" name="Connettore 1 7"/>
          <p:cNvCxnSpPr/>
          <p:nvPr/>
        </p:nvCxnSpPr>
        <p:spPr>
          <a:xfrm flipV="1">
            <a:off x="0" y="7097326"/>
            <a:ext cx="6947647" cy="29882"/>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2" name="Picture 1" descr="GargRad_102013_0313.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99379" y="1107854"/>
            <a:ext cx="6831736" cy="5123801"/>
          </a:xfrm>
          <a:prstGeom prst="rect">
            <a:avLst/>
          </a:prstGeom>
        </p:spPr>
      </p:pic>
      <p:sp>
        <p:nvSpPr>
          <p:cNvPr id="4" name="TextBox 3"/>
          <p:cNvSpPr txBox="1"/>
          <p:nvPr/>
        </p:nvSpPr>
        <p:spPr>
          <a:xfrm>
            <a:off x="244220" y="646189"/>
            <a:ext cx="9144000" cy="461665"/>
          </a:xfrm>
          <a:prstGeom prst="rect">
            <a:avLst/>
          </a:prstGeom>
          <a:noFill/>
        </p:spPr>
        <p:txBody>
          <a:bodyPr wrap="square" rtlCol="0">
            <a:spAutoFit/>
          </a:bodyPr>
          <a:lstStyle/>
          <a:p>
            <a:r>
              <a:rPr lang="it-IT" sz="2400" b="1" dirty="0" err="1" smtClean="0">
                <a:solidFill>
                  <a:schemeClr val="accent1"/>
                </a:solidFill>
                <a:latin typeface="Helvetica"/>
                <a:ea typeface="MS Mincho" charset="-128"/>
                <a:cs typeface="Helvetica"/>
              </a:rPr>
              <a:t>Example</a:t>
            </a:r>
            <a:r>
              <a:rPr lang="it-IT" sz="2400" b="1" dirty="0" smtClean="0">
                <a:solidFill>
                  <a:schemeClr val="accent1"/>
                </a:solidFill>
                <a:latin typeface="Helvetica"/>
                <a:ea typeface="MS Mincho" charset="-128"/>
                <a:cs typeface="Helvetica"/>
              </a:rPr>
              <a:t> of radar </a:t>
            </a:r>
            <a:r>
              <a:rPr lang="it-IT" sz="2400" b="1" dirty="0" err="1" smtClean="0">
                <a:solidFill>
                  <a:schemeClr val="accent1"/>
                </a:solidFill>
                <a:latin typeface="Helvetica"/>
                <a:ea typeface="MS Mincho" charset="-128"/>
                <a:cs typeface="Helvetica"/>
              </a:rPr>
              <a:t>velocity</a:t>
            </a:r>
            <a:r>
              <a:rPr lang="it-IT" sz="2400" b="1" dirty="0" smtClean="0">
                <a:solidFill>
                  <a:schemeClr val="accent1"/>
                </a:solidFill>
                <a:latin typeface="Helvetica"/>
                <a:ea typeface="MS Mincho" charset="-128"/>
                <a:cs typeface="Helvetica"/>
              </a:rPr>
              <a:t> and </a:t>
            </a:r>
            <a:r>
              <a:rPr lang="it-IT" sz="2400" b="1" dirty="0" err="1" smtClean="0">
                <a:solidFill>
                  <a:schemeClr val="accent1"/>
                </a:solidFill>
                <a:latin typeface="Helvetica"/>
                <a:ea typeface="MS Mincho" charset="-128"/>
                <a:cs typeface="Helvetica"/>
              </a:rPr>
              <a:t>simulated</a:t>
            </a:r>
            <a:r>
              <a:rPr lang="it-IT" sz="2400" b="1" dirty="0" smtClean="0">
                <a:solidFill>
                  <a:schemeClr val="accent1"/>
                </a:solidFill>
                <a:latin typeface="Helvetica"/>
                <a:ea typeface="MS Mincho" charset="-128"/>
                <a:cs typeface="Helvetica"/>
              </a:rPr>
              <a:t> </a:t>
            </a:r>
            <a:r>
              <a:rPr lang="it-IT" sz="2400" b="1" dirty="0" err="1" smtClean="0">
                <a:solidFill>
                  <a:schemeClr val="accent1"/>
                </a:solidFill>
                <a:latin typeface="Helvetica"/>
                <a:ea typeface="MS Mincho" charset="-128"/>
                <a:cs typeface="Helvetica"/>
              </a:rPr>
              <a:t>particle</a:t>
            </a:r>
            <a:r>
              <a:rPr lang="it-IT" sz="2400" b="1" dirty="0" smtClean="0">
                <a:solidFill>
                  <a:schemeClr val="accent1"/>
                </a:solidFill>
                <a:latin typeface="Helvetica"/>
                <a:ea typeface="MS Mincho" charset="-128"/>
                <a:cs typeface="Helvetica"/>
              </a:rPr>
              <a:t> </a:t>
            </a:r>
            <a:r>
              <a:rPr lang="it-IT" sz="2400" b="1" dirty="0" err="1" smtClean="0">
                <a:solidFill>
                  <a:schemeClr val="accent1"/>
                </a:solidFill>
                <a:latin typeface="Helvetica"/>
                <a:ea typeface="MS Mincho" charset="-128"/>
                <a:cs typeface="Helvetica"/>
              </a:rPr>
              <a:t>trajectories</a:t>
            </a:r>
            <a:endParaRPr lang="en-US" sz="2400" dirty="0"/>
          </a:p>
        </p:txBody>
      </p:sp>
      <p:pic>
        <p:nvPicPr>
          <p:cNvPr id="11" name="Immagine 10"/>
          <p:cNvPicPr>
            <a:picLocks noChangeAspect="1"/>
          </p:cNvPicPr>
          <p:nvPr/>
        </p:nvPicPr>
        <p:blipFill>
          <a:blip r:embed="rId4"/>
          <a:stretch>
            <a:fillRect/>
          </a:stretch>
        </p:blipFill>
        <p:spPr>
          <a:xfrm>
            <a:off x="388533" y="6038548"/>
            <a:ext cx="628361" cy="620020"/>
          </a:xfrm>
          <a:prstGeom prst="rect">
            <a:avLst/>
          </a:prstGeom>
        </p:spPr>
      </p:pic>
    </p:spTree>
    <p:extLst>
      <p:ext uri="{BB962C8B-B14F-4D97-AF65-F5344CB8AC3E}">
        <p14:creationId xmlns:p14="http://schemas.microsoft.com/office/powerpoint/2010/main" val="2382760665"/>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9"/>
          <p:cNvSpPr/>
          <p:nvPr/>
        </p:nvSpPr>
        <p:spPr>
          <a:xfrm>
            <a:off x="0" y="0"/>
            <a:ext cx="9144000" cy="6858000"/>
          </a:xfrm>
          <a:prstGeom prst="rect">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sz="2000" dirty="0"/>
          </a:p>
        </p:txBody>
      </p:sp>
      <p:cxnSp>
        <p:nvCxnSpPr>
          <p:cNvPr id="8" name="Connettore 1 7"/>
          <p:cNvCxnSpPr/>
          <p:nvPr/>
        </p:nvCxnSpPr>
        <p:spPr>
          <a:xfrm flipV="1">
            <a:off x="0" y="7097326"/>
            <a:ext cx="6947647" cy="29882"/>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pic>
        <p:nvPicPr>
          <p:cNvPr id="11" name="Picture 10" descr="animateGargRad_102013.gif"/>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17678" y="1142717"/>
            <a:ext cx="6967409" cy="5225557"/>
          </a:xfrm>
          <a:prstGeom prst="rect">
            <a:avLst/>
          </a:prstGeom>
        </p:spPr>
      </p:pic>
      <p:sp>
        <p:nvSpPr>
          <p:cNvPr id="3" name="TextBox 2"/>
          <p:cNvSpPr txBox="1"/>
          <p:nvPr/>
        </p:nvSpPr>
        <p:spPr>
          <a:xfrm>
            <a:off x="149230" y="681053"/>
            <a:ext cx="8994770" cy="461665"/>
          </a:xfrm>
          <a:prstGeom prst="rect">
            <a:avLst/>
          </a:prstGeom>
          <a:noFill/>
        </p:spPr>
        <p:txBody>
          <a:bodyPr wrap="none" rtlCol="0">
            <a:spAutoFit/>
          </a:bodyPr>
          <a:lstStyle/>
          <a:p>
            <a:r>
              <a:rPr lang="it-IT" sz="2400" b="1" dirty="0" err="1">
                <a:solidFill>
                  <a:schemeClr val="accent1"/>
                </a:solidFill>
                <a:latin typeface="Helvetica"/>
                <a:ea typeface="MS Mincho" charset="-128"/>
                <a:cs typeface="Helvetica"/>
              </a:rPr>
              <a:t>Example</a:t>
            </a:r>
            <a:r>
              <a:rPr lang="it-IT" sz="2400" b="1" dirty="0">
                <a:solidFill>
                  <a:schemeClr val="accent1"/>
                </a:solidFill>
                <a:latin typeface="Helvetica"/>
                <a:ea typeface="MS Mincho" charset="-128"/>
                <a:cs typeface="Helvetica"/>
              </a:rPr>
              <a:t> of radar </a:t>
            </a:r>
            <a:r>
              <a:rPr lang="it-IT" sz="2400" b="1" dirty="0" err="1">
                <a:solidFill>
                  <a:schemeClr val="accent1"/>
                </a:solidFill>
                <a:latin typeface="Helvetica"/>
                <a:ea typeface="MS Mincho" charset="-128"/>
                <a:cs typeface="Helvetica"/>
              </a:rPr>
              <a:t>velocity</a:t>
            </a:r>
            <a:r>
              <a:rPr lang="it-IT" sz="2400" b="1" dirty="0">
                <a:solidFill>
                  <a:schemeClr val="accent1"/>
                </a:solidFill>
                <a:latin typeface="Helvetica"/>
                <a:ea typeface="MS Mincho" charset="-128"/>
                <a:cs typeface="Helvetica"/>
              </a:rPr>
              <a:t> and </a:t>
            </a:r>
            <a:r>
              <a:rPr lang="it-IT" sz="2400" b="1" dirty="0" err="1">
                <a:solidFill>
                  <a:schemeClr val="accent1"/>
                </a:solidFill>
                <a:latin typeface="Helvetica"/>
                <a:ea typeface="MS Mincho" charset="-128"/>
                <a:cs typeface="Helvetica"/>
              </a:rPr>
              <a:t>simulated</a:t>
            </a:r>
            <a:r>
              <a:rPr lang="it-IT" sz="2400" b="1" dirty="0">
                <a:solidFill>
                  <a:schemeClr val="accent1"/>
                </a:solidFill>
                <a:latin typeface="Helvetica"/>
                <a:ea typeface="MS Mincho" charset="-128"/>
                <a:cs typeface="Helvetica"/>
              </a:rPr>
              <a:t> </a:t>
            </a:r>
            <a:r>
              <a:rPr lang="it-IT" sz="2400" b="1" dirty="0" err="1">
                <a:solidFill>
                  <a:schemeClr val="accent1"/>
                </a:solidFill>
                <a:latin typeface="Helvetica"/>
                <a:ea typeface="MS Mincho" charset="-128"/>
                <a:cs typeface="Helvetica"/>
              </a:rPr>
              <a:t>particle</a:t>
            </a:r>
            <a:r>
              <a:rPr lang="it-IT" sz="2400" b="1" dirty="0">
                <a:solidFill>
                  <a:schemeClr val="accent1"/>
                </a:solidFill>
                <a:latin typeface="Helvetica"/>
                <a:ea typeface="MS Mincho" charset="-128"/>
                <a:cs typeface="Helvetica"/>
              </a:rPr>
              <a:t> </a:t>
            </a:r>
            <a:r>
              <a:rPr lang="it-IT" sz="2400" b="1" dirty="0" err="1" smtClean="0">
                <a:solidFill>
                  <a:schemeClr val="accent1"/>
                </a:solidFill>
                <a:latin typeface="Helvetica"/>
                <a:ea typeface="MS Mincho" charset="-128"/>
                <a:cs typeface="Helvetica"/>
              </a:rPr>
              <a:t>trajectories</a:t>
            </a:r>
            <a:endParaRPr lang="it-IT" sz="2400" b="1" dirty="0" smtClean="0">
              <a:solidFill>
                <a:schemeClr val="accent1"/>
              </a:solidFill>
              <a:latin typeface="Helvetica"/>
              <a:ea typeface="MS Mincho" charset="-128"/>
              <a:cs typeface="Helvetica"/>
            </a:endParaRPr>
          </a:p>
        </p:txBody>
      </p:sp>
      <p:pic>
        <p:nvPicPr>
          <p:cNvPr id="12" name="Immagine 11"/>
          <p:cNvPicPr>
            <a:picLocks noChangeAspect="1"/>
          </p:cNvPicPr>
          <p:nvPr/>
        </p:nvPicPr>
        <p:blipFill>
          <a:blip r:embed="rId4"/>
          <a:stretch>
            <a:fillRect/>
          </a:stretch>
        </p:blipFill>
        <p:spPr>
          <a:xfrm>
            <a:off x="458921" y="5978386"/>
            <a:ext cx="628361" cy="620020"/>
          </a:xfrm>
          <a:prstGeom prst="rect">
            <a:avLst/>
          </a:prstGeom>
        </p:spPr>
      </p:pic>
    </p:spTree>
    <p:extLst>
      <p:ext uri="{BB962C8B-B14F-4D97-AF65-F5344CB8AC3E}">
        <p14:creationId xmlns:p14="http://schemas.microsoft.com/office/powerpoint/2010/main" val="2262033259"/>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9"/>
          <p:cNvSpPr/>
          <p:nvPr/>
        </p:nvSpPr>
        <p:spPr>
          <a:xfrm>
            <a:off x="0" y="0"/>
            <a:ext cx="9144000" cy="6858000"/>
          </a:xfrm>
          <a:prstGeom prst="rect">
            <a:avLst/>
          </a:prstGeom>
          <a:noFill/>
          <a:ln w="1270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sz="2000" dirty="0"/>
          </a:p>
        </p:txBody>
      </p:sp>
      <p:pic>
        <p:nvPicPr>
          <p:cNvPr id="8" name="Picture 4" descr="figure1_1"/>
          <p:cNvPicPr>
            <a:picLocks noChangeAspect="1" noChangeArrowheads="1"/>
          </p:cNvPicPr>
          <p:nvPr/>
        </p:nvPicPr>
        <p:blipFill>
          <a:blip r:embed="rId3"/>
          <a:srcRect/>
          <a:stretch>
            <a:fillRect/>
          </a:stretch>
        </p:blipFill>
        <p:spPr bwMode="auto">
          <a:xfrm>
            <a:off x="4687888" y="1517745"/>
            <a:ext cx="4456112" cy="3640137"/>
          </a:xfrm>
          <a:prstGeom prst="rect">
            <a:avLst/>
          </a:prstGeom>
          <a:noFill/>
          <a:ln w="9525">
            <a:noFill/>
            <a:miter lim="800000"/>
            <a:headEnd/>
            <a:tailEnd/>
          </a:ln>
        </p:spPr>
      </p:pic>
      <p:sp>
        <p:nvSpPr>
          <p:cNvPr id="9" name="Text Box 2"/>
          <p:cNvSpPr txBox="1">
            <a:spLocks noChangeArrowheads="1"/>
          </p:cNvSpPr>
          <p:nvPr/>
        </p:nvSpPr>
        <p:spPr bwMode="auto">
          <a:xfrm>
            <a:off x="0" y="426199"/>
            <a:ext cx="9144000" cy="461665"/>
          </a:xfrm>
          <a:prstGeom prst="rect">
            <a:avLst/>
          </a:prstGeom>
          <a:noFill/>
          <a:ln w="9525">
            <a:noFill/>
            <a:miter lim="800000"/>
            <a:headEnd/>
            <a:tailEnd/>
          </a:ln>
        </p:spPr>
        <p:txBody>
          <a:bodyPr wrap="square">
            <a:prstTxWarp prst="textNoShape">
              <a:avLst/>
            </a:prstTxWarp>
            <a:spAutoFit/>
          </a:bodyPr>
          <a:lstStyle/>
          <a:p>
            <a:pPr algn="ctr">
              <a:spcBef>
                <a:spcPct val="50000"/>
              </a:spcBef>
            </a:pPr>
            <a:r>
              <a:rPr lang="it-IT" sz="2400" b="1" dirty="0" smtClean="0">
                <a:solidFill>
                  <a:schemeClr val="accent1"/>
                </a:solidFill>
                <a:latin typeface="Helvetica"/>
                <a:ea typeface="MS Mincho" charset="-128"/>
                <a:cs typeface="Helvetica"/>
              </a:rPr>
              <a:t>Application</a:t>
            </a:r>
            <a:endParaRPr lang="en-US" sz="2400" dirty="0">
              <a:latin typeface="Helvetica"/>
              <a:cs typeface="Helvetica"/>
            </a:endParaRPr>
          </a:p>
        </p:txBody>
      </p:sp>
      <p:sp>
        <p:nvSpPr>
          <p:cNvPr id="11" name="Text Box 3"/>
          <p:cNvSpPr txBox="1">
            <a:spLocks noChangeArrowheads="1"/>
          </p:cNvSpPr>
          <p:nvPr/>
        </p:nvSpPr>
        <p:spPr bwMode="auto">
          <a:xfrm>
            <a:off x="165381" y="1517745"/>
            <a:ext cx="5123555" cy="1631216"/>
          </a:xfrm>
          <a:prstGeom prst="rect">
            <a:avLst/>
          </a:prstGeom>
          <a:noFill/>
          <a:ln w="9525">
            <a:noFill/>
            <a:miter lim="800000"/>
            <a:headEnd/>
            <a:tailEnd/>
          </a:ln>
        </p:spPr>
        <p:txBody>
          <a:bodyPr wrap="square">
            <a:prstTxWarp prst="textNoShape">
              <a:avLst/>
            </a:prstTxWarp>
            <a:spAutoFit/>
          </a:bodyPr>
          <a:lstStyle/>
          <a:p>
            <a:pPr>
              <a:spcBef>
                <a:spcPct val="50000"/>
              </a:spcBef>
              <a:buFont typeface="Times" pitchFamily="-72" charset="0"/>
              <a:buChar char="•"/>
            </a:pPr>
            <a:r>
              <a:rPr lang="en-US" sz="2000" dirty="0" smtClean="0">
                <a:latin typeface="Helvetica"/>
                <a:cs typeface="Helvetica"/>
              </a:rPr>
              <a:t> Where do larvae come from?</a:t>
            </a:r>
          </a:p>
          <a:p>
            <a:pPr marL="800100" lvl="1" indent="-342900">
              <a:spcBef>
                <a:spcPct val="50000"/>
              </a:spcBef>
              <a:buFont typeface="Wingdings" charset="2"/>
              <a:buChar char="²"/>
            </a:pPr>
            <a:r>
              <a:rPr lang="en-US" sz="2000" dirty="0" smtClean="0">
                <a:latin typeface="Helvetica"/>
                <a:cs typeface="Helvetica"/>
              </a:rPr>
              <a:t>Are they locally generated? </a:t>
            </a:r>
          </a:p>
          <a:p>
            <a:pPr marL="800100" lvl="1" indent="-342900">
              <a:spcBef>
                <a:spcPct val="50000"/>
              </a:spcBef>
              <a:buFont typeface="Wingdings" charset="2"/>
              <a:buChar char="²"/>
            </a:pPr>
            <a:r>
              <a:rPr lang="en-US" sz="2000" dirty="0" smtClean="0">
                <a:latin typeface="Helvetica"/>
                <a:cs typeface="Helvetica"/>
              </a:rPr>
              <a:t>Are they carried from the currents from other spawning areas? </a:t>
            </a:r>
            <a:endParaRPr lang="en-US" sz="2000" dirty="0">
              <a:latin typeface="Helvetica"/>
              <a:cs typeface="Helvetica"/>
            </a:endParaRPr>
          </a:p>
        </p:txBody>
      </p:sp>
      <p:sp>
        <p:nvSpPr>
          <p:cNvPr id="12" name="Text Box 3"/>
          <p:cNvSpPr txBox="1">
            <a:spLocks noChangeArrowheads="1"/>
          </p:cNvSpPr>
          <p:nvPr/>
        </p:nvSpPr>
        <p:spPr bwMode="auto">
          <a:xfrm>
            <a:off x="273284" y="969176"/>
            <a:ext cx="8829207" cy="430887"/>
          </a:xfrm>
          <a:prstGeom prst="rect">
            <a:avLst/>
          </a:prstGeom>
          <a:noFill/>
          <a:ln w="9525">
            <a:noFill/>
            <a:miter lim="800000"/>
            <a:headEnd/>
            <a:tailEnd/>
          </a:ln>
        </p:spPr>
        <p:txBody>
          <a:bodyPr wrap="square">
            <a:prstTxWarp prst="textNoShape">
              <a:avLst/>
            </a:prstTxWarp>
            <a:spAutoFit/>
          </a:bodyPr>
          <a:lstStyle/>
          <a:p>
            <a:pPr>
              <a:spcBef>
                <a:spcPct val="50000"/>
              </a:spcBef>
              <a:buFont typeface="Times" pitchFamily="-72" charset="0"/>
              <a:buChar char="•"/>
            </a:pPr>
            <a:r>
              <a:rPr lang="en-US" sz="2200" dirty="0">
                <a:latin typeface="Helvetica"/>
                <a:cs typeface="Helvetica"/>
              </a:rPr>
              <a:t> </a:t>
            </a:r>
            <a:r>
              <a:rPr lang="en-US" sz="2200" dirty="0" smtClean="0">
                <a:latin typeface="Helvetica"/>
                <a:cs typeface="Helvetica"/>
              </a:rPr>
              <a:t>The Gulf of </a:t>
            </a:r>
            <a:r>
              <a:rPr lang="en-US" sz="2200" dirty="0" err="1" smtClean="0">
                <a:latin typeface="Helvetica"/>
                <a:cs typeface="Helvetica"/>
              </a:rPr>
              <a:t>Manfredonia</a:t>
            </a:r>
            <a:r>
              <a:rPr lang="en-US" sz="2200" dirty="0" smtClean="0">
                <a:latin typeface="Helvetica"/>
                <a:cs typeface="Helvetica"/>
              </a:rPr>
              <a:t> is a nursery area for sardines</a:t>
            </a:r>
            <a:endParaRPr lang="en-US" sz="2000" dirty="0" smtClean="0">
              <a:latin typeface="Helvetica"/>
              <a:cs typeface="Helvetica"/>
            </a:endParaRPr>
          </a:p>
        </p:txBody>
      </p:sp>
      <p:sp>
        <p:nvSpPr>
          <p:cNvPr id="14" name="Text Box 1028"/>
          <p:cNvSpPr txBox="1">
            <a:spLocks noChangeArrowheads="1"/>
          </p:cNvSpPr>
          <p:nvPr/>
        </p:nvSpPr>
        <p:spPr bwMode="auto">
          <a:xfrm>
            <a:off x="5288936" y="5239264"/>
            <a:ext cx="4153659" cy="630942"/>
          </a:xfrm>
          <a:prstGeom prst="rect">
            <a:avLst/>
          </a:prstGeom>
          <a:noFill/>
          <a:ln w="9525">
            <a:noFill/>
            <a:miter lim="800000"/>
            <a:headEnd/>
            <a:tailEnd/>
          </a:ln>
        </p:spPr>
        <p:txBody>
          <a:bodyPr wrap="square">
            <a:prstTxWarp prst="textNoShape">
              <a:avLst/>
            </a:prstTxWarp>
            <a:spAutoFit/>
          </a:bodyPr>
          <a:lstStyle/>
          <a:p>
            <a:pPr>
              <a:spcBef>
                <a:spcPct val="50000"/>
              </a:spcBef>
            </a:pPr>
            <a:r>
              <a:rPr lang="en-US" sz="1400" dirty="0" smtClean="0">
                <a:latin typeface="Helvetica"/>
                <a:cs typeface="Helvetica"/>
              </a:rPr>
              <a:t>Red boxes: spawning areas</a:t>
            </a:r>
          </a:p>
          <a:p>
            <a:pPr>
              <a:spcBef>
                <a:spcPct val="50000"/>
              </a:spcBef>
            </a:pPr>
            <a:r>
              <a:rPr lang="en-US" sz="1400" dirty="0" smtClean="0">
                <a:latin typeface="Helvetica"/>
                <a:cs typeface="Helvetica"/>
              </a:rPr>
              <a:t>Blue line: Gulf of </a:t>
            </a:r>
            <a:r>
              <a:rPr lang="en-US" sz="1400" dirty="0" err="1" smtClean="0">
                <a:latin typeface="Helvetica"/>
                <a:cs typeface="Helvetica"/>
              </a:rPr>
              <a:t>Manfredonia</a:t>
            </a:r>
            <a:endParaRPr lang="en-US" sz="1400" dirty="0">
              <a:latin typeface="Helvetica"/>
              <a:cs typeface="Helvetica"/>
            </a:endParaRPr>
          </a:p>
        </p:txBody>
      </p:sp>
      <p:sp>
        <p:nvSpPr>
          <p:cNvPr id="2" name="TextBox 1"/>
          <p:cNvSpPr txBox="1"/>
          <p:nvPr/>
        </p:nvSpPr>
        <p:spPr>
          <a:xfrm>
            <a:off x="168371" y="3164129"/>
            <a:ext cx="4592902" cy="3477875"/>
          </a:xfrm>
          <a:prstGeom prst="rect">
            <a:avLst/>
          </a:prstGeom>
          <a:noFill/>
        </p:spPr>
        <p:txBody>
          <a:bodyPr wrap="square" rtlCol="0">
            <a:spAutoFit/>
          </a:bodyPr>
          <a:lstStyle/>
          <a:p>
            <a:pPr marL="285750" indent="-285750">
              <a:buFont typeface="Arial"/>
              <a:buChar char="•"/>
            </a:pPr>
            <a:r>
              <a:rPr lang="en-US" sz="2000" dirty="0" smtClean="0">
                <a:latin typeface="Helvetica"/>
              </a:rPr>
              <a:t>We assume that the motion of particles carried by the currents is representative of the motion of larvae during their pelagic phase </a:t>
            </a:r>
          </a:p>
          <a:p>
            <a:pPr marL="285750" indent="-285750">
              <a:buFont typeface="Arial"/>
              <a:buChar char="•"/>
            </a:pPr>
            <a:endParaRPr lang="en-US" sz="2000" dirty="0">
              <a:latin typeface="Helvetica"/>
            </a:endParaRPr>
          </a:p>
          <a:p>
            <a:pPr marL="285750" indent="-285750">
              <a:buFont typeface="Arial"/>
              <a:buChar char="•"/>
            </a:pPr>
            <a:r>
              <a:rPr lang="en-US" sz="2000" dirty="0" smtClean="0">
                <a:latin typeface="Helvetica"/>
              </a:rPr>
              <a:t>The duration of the pelagic phase  (PLD) for sardines is in the range of 10 to 40/50 days</a:t>
            </a:r>
          </a:p>
          <a:p>
            <a:pPr marL="285750" indent="-285750">
              <a:buFont typeface="Arial"/>
              <a:buChar char="•"/>
            </a:pPr>
            <a:endParaRPr lang="en-US" sz="2000" dirty="0">
              <a:latin typeface="Helvetica"/>
            </a:endParaRPr>
          </a:p>
          <a:p>
            <a:pPr marL="285750" indent="-285750">
              <a:buFont typeface="Arial"/>
              <a:buChar char="•"/>
            </a:pPr>
            <a:r>
              <a:rPr lang="en-US" sz="2000" dirty="0" smtClean="0">
                <a:latin typeface="Helvetica"/>
              </a:rPr>
              <a:t>Investigation using radar, drifters and </a:t>
            </a:r>
            <a:r>
              <a:rPr lang="en-US" sz="2000" dirty="0" err="1" smtClean="0">
                <a:latin typeface="Helvetica"/>
              </a:rPr>
              <a:t>currentmeter</a:t>
            </a:r>
            <a:r>
              <a:rPr lang="en-US" sz="2000" dirty="0" smtClean="0">
                <a:latin typeface="Helvetica"/>
              </a:rPr>
              <a:t>  data. </a:t>
            </a:r>
            <a:endParaRPr lang="en-US" sz="2200" dirty="0">
              <a:latin typeface="Helvetica"/>
            </a:endParaRPr>
          </a:p>
        </p:txBody>
      </p:sp>
      <p:pic>
        <p:nvPicPr>
          <p:cNvPr id="17" name="Immagine 16" descr="sardine.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87888" y="5870206"/>
            <a:ext cx="2600034" cy="873449"/>
          </a:xfrm>
          <a:prstGeom prst="rect">
            <a:avLst/>
          </a:prstGeom>
        </p:spPr>
      </p:pic>
      <p:pic>
        <p:nvPicPr>
          <p:cNvPr id="18" name="Immagine 17"/>
          <p:cNvPicPr>
            <a:picLocks noChangeAspect="1"/>
          </p:cNvPicPr>
          <p:nvPr/>
        </p:nvPicPr>
        <p:blipFill>
          <a:blip r:embed="rId5"/>
          <a:stretch>
            <a:fillRect/>
          </a:stretch>
        </p:blipFill>
        <p:spPr>
          <a:xfrm>
            <a:off x="168371" y="267844"/>
            <a:ext cx="628361" cy="620020"/>
          </a:xfrm>
          <a:prstGeom prst="rect">
            <a:avLst/>
          </a:prstGeom>
        </p:spPr>
      </p:pic>
    </p:spTree>
    <p:extLst>
      <p:ext uri="{BB962C8B-B14F-4D97-AF65-F5344CB8AC3E}">
        <p14:creationId xmlns:p14="http://schemas.microsoft.com/office/powerpoint/2010/main" val="1676609815"/>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1033</TotalTime>
  <Words>1466</Words>
  <Application>Microsoft Macintosh PowerPoint</Application>
  <PresentationFormat>Presentazione su schermo (4:3)</PresentationFormat>
  <Paragraphs>147</Paragraphs>
  <Slides>24</Slides>
  <Notes>16</Notes>
  <HiddenSlides>0</HiddenSlides>
  <MMClips>1</MMClips>
  <ScaleCrop>false</ScaleCrop>
  <HeadingPairs>
    <vt:vector size="4" baseType="variant">
      <vt:variant>
        <vt:lpstr>Tema</vt:lpstr>
      </vt:variant>
      <vt:variant>
        <vt:i4>1</vt:i4>
      </vt:variant>
      <vt:variant>
        <vt:lpstr>Titoli diapositive</vt:lpstr>
      </vt:variant>
      <vt:variant>
        <vt:i4>24</vt:i4>
      </vt:variant>
    </vt:vector>
  </HeadingPairs>
  <TitlesOfParts>
    <vt:vector size="25" baseType="lpstr">
      <vt:lpstr>Tema di Office</vt:lpstr>
      <vt:lpstr>Presentazione di PowerPoint</vt:lpstr>
      <vt:lpstr>Presentazione di PowerPoint</vt:lpstr>
      <vt:lpstr>How can coastal radar data support fishery science and manangement?</vt:lpstr>
      <vt:lpstr>How can coastal radar data support fishery science and manangement?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vector>
  </TitlesOfParts>
  <Company>Due Monete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Lorenzo Corgnati</dc:creator>
  <cp:lastModifiedBy>Annalisa Griffa</cp:lastModifiedBy>
  <cp:revision>202</cp:revision>
  <cp:lastPrinted>2017-09-21T14:24:09Z</cp:lastPrinted>
  <dcterms:created xsi:type="dcterms:W3CDTF">2015-09-04T09:51:53Z</dcterms:created>
  <dcterms:modified xsi:type="dcterms:W3CDTF">2017-09-24T16:26:44Z</dcterms:modified>
</cp:coreProperties>
</file>